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12" r:id="rId2"/>
    <p:sldId id="313" r:id="rId3"/>
    <p:sldId id="314" r:id="rId4"/>
    <p:sldId id="288" r:id="rId5"/>
    <p:sldId id="289" r:id="rId6"/>
    <p:sldId id="291" r:id="rId7"/>
    <p:sldId id="290" r:id="rId8"/>
    <p:sldId id="297" r:id="rId9"/>
    <p:sldId id="326" r:id="rId10"/>
    <p:sldId id="330" r:id="rId11"/>
    <p:sldId id="293" r:id="rId12"/>
    <p:sldId id="295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pos="3838">
          <p15:clr>
            <a:srgbClr val="A4A3A4"/>
          </p15:clr>
        </p15:guide>
        <p15:guide id="3" pos="299">
          <p15:clr>
            <a:srgbClr val="A4A3A4"/>
          </p15:clr>
        </p15:guide>
        <p15:guide id="4" pos="7370">
          <p15:clr>
            <a:srgbClr val="A4A3A4"/>
          </p15:clr>
        </p15:guide>
        <p15:guide id="5" orient="horz" pos="317">
          <p15:clr>
            <a:srgbClr val="A4A3A4"/>
          </p15:clr>
        </p15:guide>
        <p15:guide id="6" orient="horz" pos="40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AA"/>
    <a:srgbClr val="003EB5"/>
    <a:srgbClr val="2660ED"/>
    <a:srgbClr val="2D70ED"/>
    <a:srgbClr val="3295FF"/>
    <a:srgbClr val="004CC0"/>
    <a:srgbClr val="000000"/>
    <a:srgbClr val="081027"/>
    <a:srgbClr val="40A9FF"/>
    <a:srgbClr val="BE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7" autoAdjust="0"/>
    <p:restoredTop sz="94660"/>
  </p:normalViewPr>
  <p:slideViewPr>
    <p:cSldViewPr snapToGrid="0">
      <p:cViewPr varScale="1">
        <p:scale>
          <a:sx n="84" d="100"/>
          <a:sy n="84" d="100"/>
        </p:scale>
        <p:origin x="-132" y="456"/>
      </p:cViewPr>
      <p:guideLst>
        <p:guide orient="horz" pos="2166"/>
        <p:guide pos="3838"/>
        <p:guide pos="299"/>
        <p:guide pos="7370"/>
        <p:guide orient="horz" pos="317"/>
        <p:guide orient="horz" pos="409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66163-01A4-465F-9A99-676A98CDC346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F2212-99AC-4247-8D0C-0292924B2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nterprises apply for funds from the platform, and upload the amount of funds, orders, use details (such as water purification equipment) to the platform through the API of the platform;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Trigger the fund u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age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check contract.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If pass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the automatic transfer contract will be triggered,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transfer to the counter party account or enterprise account;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If the amount of inconsistent use of funds exceeds a certain threshold, the automatic warning contract will be triggered to remind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 related parties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of the risk of capital flow, and the credit record contract will be triggered to record the credit data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Throughout the world, about 1.5 billion people are short of fresh water. About 300 million people are extremely short of water and the water quality is not up to standard.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9893545" y="1564336"/>
            <a:ext cx="2298454" cy="3624211"/>
          </a:xfrm>
          <a:custGeom>
            <a:avLst/>
            <a:gdLst>
              <a:gd name="connsiteX0" fmla="*/ 1207149 w 2298454"/>
              <a:gd name="connsiteY0" fmla="*/ 0 h 3624211"/>
              <a:gd name="connsiteX1" fmla="*/ 1361169 w 2298454"/>
              <a:gd name="connsiteY1" fmla="*/ 65677 h 3624211"/>
              <a:gd name="connsiteX2" fmla="*/ 2298454 w 2298454"/>
              <a:gd name="connsiteY2" fmla="*/ 1007720 h 3624211"/>
              <a:gd name="connsiteX3" fmla="*/ 2298454 w 2298454"/>
              <a:gd name="connsiteY3" fmla="*/ 3624211 h 3624211"/>
              <a:gd name="connsiteX4" fmla="*/ 63188 w 2298454"/>
              <a:gd name="connsiteY4" fmla="*/ 1371269 h 3624211"/>
              <a:gd name="connsiteX5" fmla="*/ 63188 w 2298454"/>
              <a:gd name="connsiteY5" fmla="*/ 1060793 h 3624211"/>
              <a:gd name="connsiteX6" fmla="*/ 1053129 w 2298454"/>
              <a:gd name="connsiteY6" fmla="*/ 65677 h 3624211"/>
              <a:gd name="connsiteX7" fmla="*/ 1207149 w 2298454"/>
              <a:gd name="connsiteY7" fmla="*/ 0 h 362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8454" h="3624211">
                <a:moveTo>
                  <a:pt x="1207149" y="0"/>
                </a:moveTo>
                <a:cubicBezTo>
                  <a:pt x="1263097" y="0"/>
                  <a:pt x="1319044" y="21892"/>
                  <a:pt x="1361169" y="65677"/>
                </a:cubicBezTo>
                <a:cubicBezTo>
                  <a:pt x="1361169" y="65677"/>
                  <a:pt x="1361169" y="65677"/>
                  <a:pt x="2298454" y="1007720"/>
                </a:cubicBezTo>
                <a:cubicBezTo>
                  <a:pt x="2298454" y="1007720"/>
                  <a:pt x="2298454" y="1007720"/>
                  <a:pt x="2298454" y="3624211"/>
                </a:cubicBezTo>
                <a:cubicBezTo>
                  <a:pt x="2298454" y="3624211"/>
                  <a:pt x="2298454" y="3624211"/>
                  <a:pt x="63188" y="1371269"/>
                </a:cubicBezTo>
                <a:cubicBezTo>
                  <a:pt x="-21062" y="1286353"/>
                  <a:pt x="-21062" y="1145710"/>
                  <a:pt x="63188" y="1060793"/>
                </a:cubicBezTo>
                <a:cubicBezTo>
                  <a:pt x="63188" y="1060793"/>
                  <a:pt x="63188" y="1060793"/>
                  <a:pt x="1053129" y="65677"/>
                </a:cubicBezTo>
                <a:cubicBezTo>
                  <a:pt x="1095255" y="21892"/>
                  <a:pt x="1151202" y="0"/>
                  <a:pt x="12071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9269459" y="3978684"/>
            <a:ext cx="2922541" cy="2879316"/>
          </a:xfrm>
          <a:custGeom>
            <a:avLst/>
            <a:gdLst>
              <a:gd name="connsiteX0" fmla="*/ 1208125 w 2922541"/>
              <a:gd name="connsiteY0" fmla="*/ 0 h 2879316"/>
              <a:gd name="connsiteX1" fmla="*/ 1363502 w 2922541"/>
              <a:gd name="connsiteY1" fmla="*/ 63690 h 2879316"/>
              <a:gd name="connsiteX2" fmla="*/ 2922541 w 2922541"/>
              <a:gd name="connsiteY2" fmla="*/ 1637362 h 2879316"/>
              <a:gd name="connsiteX3" fmla="*/ 2922541 w 2922541"/>
              <a:gd name="connsiteY3" fmla="*/ 2879316 h 2879316"/>
              <a:gd name="connsiteX4" fmla="*/ 1561015 w 2922541"/>
              <a:gd name="connsiteY4" fmla="*/ 2879316 h 2879316"/>
              <a:gd name="connsiteX5" fmla="*/ 65180 w 2922541"/>
              <a:gd name="connsiteY5" fmla="*/ 1371988 h 2879316"/>
              <a:gd name="connsiteX6" fmla="*/ 65180 w 2922541"/>
              <a:gd name="connsiteY6" fmla="*/ 1061499 h 2879316"/>
              <a:gd name="connsiteX7" fmla="*/ 1052747 w 2922541"/>
              <a:gd name="connsiteY7" fmla="*/ 63690 h 2879316"/>
              <a:gd name="connsiteX8" fmla="*/ 1208125 w 2922541"/>
              <a:gd name="connsiteY8" fmla="*/ 0 h 287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541" h="2879316">
                <a:moveTo>
                  <a:pt x="1208125" y="0"/>
                </a:moveTo>
                <a:cubicBezTo>
                  <a:pt x="1264087" y="0"/>
                  <a:pt x="1320049" y="21230"/>
                  <a:pt x="1363502" y="63690"/>
                </a:cubicBezTo>
                <a:cubicBezTo>
                  <a:pt x="1363502" y="63690"/>
                  <a:pt x="1363502" y="63690"/>
                  <a:pt x="2922541" y="1637362"/>
                </a:cubicBezTo>
                <a:cubicBezTo>
                  <a:pt x="2922541" y="1637362"/>
                  <a:pt x="2922541" y="1637362"/>
                  <a:pt x="2922541" y="2879316"/>
                </a:cubicBezTo>
                <a:cubicBezTo>
                  <a:pt x="2922541" y="2879316"/>
                  <a:pt x="2922541" y="2879316"/>
                  <a:pt x="1561015" y="2879316"/>
                </a:cubicBezTo>
                <a:cubicBezTo>
                  <a:pt x="1561015" y="2879316"/>
                  <a:pt x="1561015" y="2879316"/>
                  <a:pt x="65180" y="1371988"/>
                </a:cubicBezTo>
                <a:cubicBezTo>
                  <a:pt x="-21726" y="1287068"/>
                  <a:pt x="-21726" y="1146419"/>
                  <a:pt x="65180" y="1061499"/>
                </a:cubicBezTo>
                <a:cubicBezTo>
                  <a:pt x="65180" y="1061499"/>
                  <a:pt x="65180" y="1061499"/>
                  <a:pt x="1052747" y="63690"/>
                </a:cubicBezTo>
                <a:cubicBezTo>
                  <a:pt x="1096200" y="21230"/>
                  <a:pt x="1152162" y="0"/>
                  <a:pt x="1208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633539" y="4318764"/>
            <a:ext cx="3817672" cy="2539236"/>
          </a:xfrm>
          <a:custGeom>
            <a:avLst/>
            <a:gdLst>
              <a:gd name="connsiteX0" fmla="*/ 1208041 w 3817672"/>
              <a:gd name="connsiteY0" fmla="*/ 0 h 2539236"/>
              <a:gd name="connsiteX1" fmla="*/ 1363407 w 3817672"/>
              <a:gd name="connsiteY1" fmla="*/ 65687 h 2539236"/>
              <a:gd name="connsiteX2" fmla="*/ 3817672 w 3817672"/>
              <a:gd name="connsiteY2" fmla="*/ 2539236 h 2539236"/>
              <a:gd name="connsiteX3" fmla="*/ 1221208 w 3817672"/>
              <a:gd name="connsiteY3" fmla="*/ 2539236 h 2539236"/>
              <a:gd name="connsiteX4" fmla="*/ 65175 w 3817672"/>
              <a:gd name="connsiteY4" fmla="*/ 1374120 h 2539236"/>
              <a:gd name="connsiteX5" fmla="*/ 65175 w 3817672"/>
              <a:gd name="connsiteY5" fmla="*/ 1060945 h 2539236"/>
              <a:gd name="connsiteX6" fmla="*/ 1052674 w 3817672"/>
              <a:gd name="connsiteY6" fmla="*/ 65687 h 2539236"/>
              <a:gd name="connsiteX7" fmla="*/ 1208041 w 3817672"/>
              <a:gd name="connsiteY7" fmla="*/ 0 h 253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7672" h="2539236">
                <a:moveTo>
                  <a:pt x="1208041" y="0"/>
                </a:moveTo>
                <a:cubicBezTo>
                  <a:pt x="1263999" y="0"/>
                  <a:pt x="1319958" y="21896"/>
                  <a:pt x="1363407" y="65687"/>
                </a:cubicBezTo>
                <a:cubicBezTo>
                  <a:pt x="1363407" y="65687"/>
                  <a:pt x="1363407" y="65687"/>
                  <a:pt x="3817672" y="2539236"/>
                </a:cubicBezTo>
                <a:cubicBezTo>
                  <a:pt x="3817672" y="2539236"/>
                  <a:pt x="3817672" y="2539236"/>
                  <a:pt x="1221208" y="2539236"/>
                </a:cubicBezTo>
                <a:cubicBezTo>
                  <a:pt x="1221208" y="2539236"/>
                  <a:pt x="1221208" y="2539236"/>
                  <a:pt x="65175" y="1374120"/>
                </a:cubicBezTo>
                <a:cubicBezTo>
                  <a:pt x="-21725" y="1286537"/>
                  <a:pt x="-21725" y="1145874"/>
                  <a:pt x="65175" y="1060945"/>
                </a:cubicBezTo>
                <a:cubicBezTo>
                  <a:pt x="65175" y="1060945"/>
                  <a:pt x="65175" y="1060945"/>
                  <a:pt x="1052674" y="65687"/>
                </a:cubicBezTo>
                <a:cubicBezTo>
                  <a:pt x="1096124" y="21896"/>
                  <a:pt x="1152083" y="0"/>
                  <a:pt x="12080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31" name="Freeform: Shape 30"/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/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294313" y="1680638"/>
            <a:ext cx="4649769" cy="3202360"/>
          </a:xfrm>
          <a:custGeom>
            <a:avLst/>
            <a:gdLst>
              <a:gd name="connsiteX0" fmla="*/ 2573730 w 4649769"/>
              <a:gd name="connsiteY0" fmla="*/ 282 h 3202360"/>
              <a:gd name="connsiteX1" fmla="*/ 2754606 w 4649769"/>
              <a:gd name="connsiteY1" fmla="*/ 25079 h 3202360"/>
              <a:gd name="connsiteX2" fmla="*/ 3227855 w 4649769"/>
              <a:gd name="connsiteY2" fmla="*/ 580918 h 3202360"/>
              <a:gd name="connsiteX3" fmla="*/ 4145139 w 4649769"/>
              <a:gd name="connsiteY3" fmla="*/ 1372449 h 3202360"/>
              <a:gd name="connsiteX4" fmla="*/ 4626177 w 4649769"/>
              <a:gd name="connsiteY4" fmla="*/ 2421276 h 3202360"/>
              <a:gd name="connsiteX5" fmla="*/ 3743949 w 4649769"/>
              <a:gd name="connsiteY5" fmla="*/ 3049787 h 3202360"/>
              <a:gd name="connsiteX6" fmla="*/ 2598804 w 4649769"/>
              <a:gd name="connsiteY6" fmla="*/ 3083177 h 3202360"/>
              <a:gd name="connsiteX7" fmla="*/ 1897695 w 4649769"/>
              <a:gd name="connsiteY7" fmla="*/ 3201023 h 3202360"/>
              <a:gd name="connsiteX8" fmla="*/ 1258907 w 4649769"/>
              <a:gd name="connsiteY8" fmla="*/ 2955511 h 3202360"/>
              <a:gd name="connsiteX9" fmla="*/ 1097263 w 4649769"/>
              <a:gd name="connsiteY9" fmla="*/ 2696250 h 3202360"/>
              <a:gd name="connsiteX10" fmla="*/ 509110 w 4649769"/>
              <a:gd name="connsiteY10" fmla="*/ 2403600 h 3202360"/>
              <a:gd name="connsiteX11" fmla="*/ 6649 w 4649769"/>
              <a:gd name="connsiteY11" fmla="*/ 1749556 h 3202360"/>
              <a:gd name="connsiteX12" fmla="*/ 30019 w 4649769"/>
              <a:gd name="connsiteY12" fmla="*/ 1564931 h 3202360"/>
              <a:gd name="connsiteX13" fmla="*/ 137133 w 4649769"/>
              <a:gd name="connsiteY13" fmla="*/ 1490295 h 3202360"/>
              <a:gd name="connsiteX14" fmla="*/ 610381 w 4649769"/>
              <a:gd name="connsiteY14" fmla="*/ 1268352 h 3202360"/>
              <a:gd name="connsiteX15" fmla="*/ 733076 w 4649769"/>
              <a:gd name="connsiteY15" fmla="*/ 1234962 h 3202360"/>
              <a:gd name="connsiteX16" fmla="*/ 1299805 w 4649769"/>
              <a:gd name="connsiteY16" fmla="*/ 779292 h 3202360"/>
              <a:gd name="connsiteX17" fmla="*/ 1780844 w 4649769"/>
              <a:gd name="connsiteY17" fmla="*/ 219525 h 3202360"/>
              <a:gd name="connsiteX18" fmla="*/ 2388471 w 4649769"/>
              <a:gd name="connsiteY18" fmla="*/ 21151 h 3202360"/>
              <a:gd name="connsiteX19" fmla="*/ 2573730 w 4649769"/>
              <a:gd name="connsiteY19" fmla="*/ 282 h 320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49769" h="3202360">
                <a:moveTo>
                  <a:pt x="2573730" y="282"/>
                </a:moveTo>
                <a:cubicBezTo>
                  <a:pt x="2635320" y="-1436"/>
                  <a:pt x="2696180" y="4456"/>
                  <a:pt x="2754606" y="25079"/>
                </a:cubicBezTo>
                <a:cubicBezTo>
                  <a:pt x="2988309" y="107571"/>
                  <a:pt x="3087633" y="374688"/>
                  <a:pt x="3227855" y="580918"/>
                </a:cubicBezTo>
                <a:cubicBezTo>
                  <a:pt x="3455715" y="918743"/>
                  <a:pt x="3831587" y="1115153"/>
                  <a:pt x="4145139" y="1372449"/>
                </a:cubicBezTo>
                <a:cubicBezTo>
                  <a:pt x="4458690" y="1631710"/>
                  <a:pt x="4733291" y="2028457"/>
                  <a:pt x="4626177" y="2421276"/>
                </a:cubicBezTo>
                <a:cubicBezTo>
                  <a:pt x="4524906" y="2794455"/>
                  <a:pt x="4121768" y="3000685"/>
                  <a:pt x="3743949" y="3049787"/>
                </a:cubicBezTo>
                <a:cubicBezTo>
                  <a:pt x="3364181" y="3096925"/>
                  <a:pt x="2978571" y="3034074"/>
                  <a:pt x="2598804" y="3083177"/>
                </a:cubicBezTo>
                <a:cubicBezTo>
                  <a:pt x="2363154" y="3114602"/>
                  <a:pt x="2135293" y="3189238"/>
                  <a:pt x="1897695" y="3201023"/>
                </a:cubicBezTo>
                <a:cubicBezTo>
                  <a:pt x="1662045" y="3212807"/>
                  <a:pt x="1403024" y="3147992"/>
                  <a:pt x="1258907" y="2955511"/>
                </a:cubicBezTo>
                <a:cubicBezTo>
                  <a:pt x="1198534" y="2873018"/>
                  <a:pt x="1163479" y="2772850"/>
                  <a:pt x="1097263" y="2696250"/>
                </a:cubicBezTo>
                <a:cubicBezTo>
                  <a:pt x="953146" y="2525373"/>
                  <a:pt x="709705" y="2497876"/>
                  <a:pt x="509110" y="2403600"/>
                </a:cubicBezTo>
                <a:cubicBezTo>
                  <a:pt x="252037" y="2281826"/>
                  <a:pt x="59232" y="2030421"/>
                  <a:pt x="6649" y="1749556"/>
                </a:cubicBezTo>
                <a:cubicBezTo>
                  <a:pt x="-3089" y="1686705"/>
                  <a:pt x="-6984" y="1615997"/>
                  <a:pt x="30019" y="1564931"/>
                </a:cubicBezTo>
                <a:cubicBezTo>
                  <a:pt x="57284" y="1529577"/>
                  <a:pt x="98182" y="1509936"/>
                  <a:pt x="137133" y="1490295"/>
                </a:cubicBezTo>
                <a:cubicBezTo>
                  <a:pt x="294882" y="1415659"/>
                  <a:pt x="452632" y="1341024"/>
                  <a:pt x="610381" y="1268352"/>
                </a:cubicBezTo>
                <a:lnTo>
                  <a:pt x="733076" y="1234962"/>
                </a:lnTo>
                <a:cubicBezTo>
                  <a:pt x="974569" y="1179968"/>
                  <a:pt x="1153741" y="981594"/>
                  <a:pt x="1299805" y="779292"/>
                </a:cubicBezTo>
                <a:cubicBezTo>
                  <a:pt x="1443922" y="576990"/>
                  <a:pt x="1576354" y="357011"/>
                  <a:pt x="1780844" y="219525"/>
                </a:cubicBezTo>
                <a:cubicBezTo>
                  <a:pt x="1960016" y="99715"/>
                  <a:pt x="2178139" y="54541"/>
                  <a:pt x="2388471" y="21151"/>
                </a:cubicBezTo>
                <a:cubicBezTo>
                  <a:pt x="2449818" y="11330"/>
                  <a:pt x="2512139" y="2001"/>
                  <a:pt x="2573730" y="2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40698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41989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158230" cy="6857999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205926" y="1816963"/>
            <a:ext cx="5616606" cy="353627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696683" y="2821576"/>
            <a:ext cx="1424199" cy="17877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885225" y="20574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2278" y="0"/>
                  <a:pt x="685800" y="153522"/>
                  <a:pt x="685800" y="342900"/>
                </a:cubicBezTo>
                <a:cubicBezTo>
                  <a:pt x="685800" y="532278"/>
                  <a:pt x="532278" y="685800"/>
                  <a:pt x="342900" y="685800"/>
                </a:cubicBezTo>
                <a:cubicBezTo>
                  <a:pt x="153522" y="685800"/>
                  <a:pt x="0" y="532278"/>
                  <a:pt x="0" y="342900"/>
                </a:cubicBezTo>
                <a:cubicBezTo>
                  <a:pt x="0" y="153522"/>
                  <a:pt x="153522" y="0"/>
                  <a:pt x="3429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885225" y="3397619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2278" y="0"/>
                  <a:pt x="685800" y="153522"/>
                  <a:pt x="685800" y="342900"/>
                </a:cubicBezTo>
                <a:cubicBezTo>
                  <a:pt x="685800" y="532278"/>
                  <a:pt x="532278" y="685800"/>
                  <a:pt x="342900" y="685800"/>
                </a:cubicBezTo>
                <a:cubicBezTo>
                  <a:pt x="153522" y="685800"/>
                  <a:pt x="0" y="532278"/>
                  <a:pt x="0" y="342900"/>
                </a:cubicBezTo>
                <a:cubicBezTo>
                  <a:pt x="0" y="153522"/>
                  <a:pt x="153522" y="0"/>
                  <a:pt x="3429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7885225" y="476813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2278" y="0"/>
                  <a:pt x="685800" y="153522"/>
                  <a:pt x="685800" y="342900"/>
                </a:cubicBezTo>
                <a:cubicBezTo>
                  <a:pt x="685800" y="532278"/>
                  <a:pt x="532278" y="685800"/>
                  <a:pt x="342900" y="685800"/>
                </a:cubicBezTo>
                <a:cubicBezTo>
                  <a:pt x="153522" y="685800"/>
                  <a:pt x="0" y="532278"/>
                  <a:pt x="0" y="342900"/>
                </a:cubicBezTo>
                <a:cubicBezTo>
                  <a:pt x="0" y="153522"/>
                  <a:pt x="153522" y="0"/>
                  <a:pt x="3429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8" name="Oval 17"/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49975" y="2162938"/>
            <a:ext cx="4713288" cy="4699745"/>
          </a:xfrm>
          <a:custGeom>
            <a:avLst/>
            <a:gdLst>
              <a:gd name="connsiteX0" fmla="*/ 0 w 4713288"/>
              <a:gd name="connsiteY0" fmla="*/ 0 h 4699745"/>
              <a:gd name="connsiteX1" fmla="*/ 4713288 w 4713288"/>
              <a:gd name="connsiteY1" fmla="*/ 4699745 h 4699745"/>
              <a:gd name="connsiteX2" fmla="*/ 4641851 w 4713288"/>
              <a:gd name="connsiteY2" fmla="*/ 4699745 h 4699745"/>
              <a:gd name="connsiteX3" fmla="*/ 0 w 4713288"/>
              <a:gd name="connsiteY3" fmla="*/ 4699745 h 4699745"/>
              <a:gd name="connsiteX4" fmla="*/ 0 w 4713288"/>
              <a:gd name="connsiteY4" fmla="*/ 70685 h 46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3288" h="4699745">
                <a:moveTo>
                  <a:pt x="0" y="0"/>
                </a:moveTo>
                <a:lnTo>
                  <a:pt x="4713288" y="4699745"/>
                </a:lnTo>
                <a:lnTo>
                  <a:pt x="4641851" y="4699745"/>
                </a:lnTo>
                <a:lnTo>
                  <a:pt x="0" y="4699745"/>
                </a:lnTo>
                <a:lnTo>
                  <a:pt x="0" y="706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-68263" y="1589"/>
            <a:ext cx="9540875" cy="6856412"/>
          </a:xfrm>
          <a:custGeom>
            <a:avLst/>
            <a:gdLst>
              <a:gd name="connsiteX0" fmla="*/ 0 w 9540875"/>
              <a:gd name="connsiteY0" fmla="*/ 0 h 6856412"/>
              <a:gd name="connsiteX1" fmla="*/ 2598738 w 9540875"/>
              <a:gd name="connsiteY1" fmla="*/ 0 h 6856412"/>
              <a:gd name="connsiteX2" fmla="*/ 2668588 w 9540875"/>
              <a:gd name="connsiteY2" fmla="*/ 0 h 6856412"/>
              <a:gd name="connsiteX3" fmla="*/ 9540875 w 9540875"/>
              <a:gd name="connsiteY3" fmla="*/ 6856412 h 6856412"/>
              <a:gd name="connsiteX4" fmla="*/ 9471025 w 9540875"/>
              <a:gd name="connsiteY4" fmla="*/ 6856412 h 6856412"/>
              <a:gd name="connsiteX5" fmla="*/ 4713288 w 9540875"/>
              <a:gd name="connsiteY5" fmla="*/ 6856412 h 6856412"/>
              <a:gd name="connsiteX6" fmla="*/ 0 w 9540875"/>
              <a:gd name="connsiteY6" fmla="*/ 2156668 h 68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0875" h="6856412">
                <a:moveTo>
                  <a:pt x="0" y="0"/>
                </a:moveTo>
                <a:lnTo>
                  <a:pt x="2598738" y="0"/>
                </a:lnTo>
                <a:lnTo>
                  <a:pt x="2668588" y="0"/>
                </a:lnTo>
                <a:lnTo>
                  <a:pt x="9540875" y="6856412"/>
                </a:lnTo>
                <a:lnTo>
                  <a:pt x="9471025" y="6856412"/>
                </a:lnTo>
                <a:lnTo>
                  <a:pt x="4713288" y="6856412"/>
                </a:lnTo>
                <a:lnTo>
                  <a:pt x="0" y="215666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2563749" y="-16699"/>
            <a:ext cx="9659938" cy="6892988"/>
          </a:xfrm>
          <a:custGeom>
            <a:avLst/>
            <a:gdLst>
              <a:gd name="connsiteX0" fmla="*/ 0 w 9659938"/>
              <a:gd name="connsiteY0" fmla="*/ 0 h 6892988"/>
              <a:gd name="connsiteX1" fmla="*/ 4759325 w 9659938"/>
              <a:gd name="connsiteY1" fmla="*/ 0 h 6892988"/>
              <a:gd name="connsiteX2" fmla="*/ 9659938 w 9659938"/>
              <a:gd name="connsiteY2" fmla="*/ 4915893 h 6892988"/>
              <a:gd name="connsiteX3" fmla="*/ 9659938 w 9659938"/>
              <a:gd name="connsiteY3" fmla="*/ 6892988 h 6892988"/>
              <a:gd name="connsiteX4" fmla="*/ 6872288 w 9659938"/>
              <a:gd name="connsiteY4" fmla="*/ 6892988 h 689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9938" h="6892988">
                <a:moveTo>
                  <a:pt x="0" y="0"/>
                </a:moveTo>
                <a:lnTo>
                  <a:pt x="4759325" y="0"/>
                </a:lnTo>
                <a:lnTo>
                  <a:pt x="9659938" y="4915893"/>
                </a:lnTo>
                <a:lnTo>
                  <a:pt x="9659938" y="6892988"/>
                </a:lnTo>
                <a:lnTo>
                  <a:pt x="6872288" y="68929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7304787" y="-16699"/>
            <a:ext cx="4900613" cy="4944672"/>
          </a:xfrm>
          <a:custGeom>
            <a:avLst/>
            <a:gdLst>
              <a:gd name="connsiteX0" fmla="*/ 0 w 4900613"/>
              <a:gd name="connsiteY0" fmla="*/ 0 h 4944672"/>
              <a:gd name="connsiteX1" fmla="*/ 69850 w 4900613"/>
              <a:gd name="connsiteY1" fmla="*/ 0 h 4944672"/>
              <a:gd name="connsiteX2" fmla="*/ 4897438 w 4900613"/>
              <a:gd name="connsiteY2" fmla="*/ 0 h 4944672"/>
              <a:gd name="connsiteX3" fmla="*/ 4900613 w 4900613"/>
              <a:gd name="connsiteY3" fmla="*/ 3177 h 4944672"/>
              <a:gd name="connsiteX4" fmla="*/ 4900613 w 4900613"/>
              <a:gd name="connsiteY4" fmla="*/ 4874783 h 4944672"/>
              <a:gd name="connsiteX5" fmla="*/ 4900613 w 4900613"/>
              <a:gd name="connsiteY5" fmla="*/ 4944672 h 494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0613" h="4944672">
                <a:moveTo>
                  <a:pt x="0" y="0"/>
                </a:moveTo>
                <a:lnTo>
                  <a:pt x="69850" y="0"/>
                </a:lnTo>
                <a:lnTo>
                  <a:pt x="4897438" y="0"/>
                </a:lnTo>
                <a:lnTo>
                  <a:pt x="4900613" y="3177"/>
                </a:lnTo>
                <a:lnTo>
                  <a:pt x="4900613" y="4874783"/>
                </a:lnTo>
                <a:lnTo>
                  <a:pt x="4900613" y="49446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010559" y="1726060"/>
            <a:ext cx="1702939" cy="170293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441464" y="1726059"/>
            <a:ext cx="1702939" cy="170293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6436372" y="4026369"/>
            <a:ext cx="1702939" cy="170293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4010558" y="4026369"/>
            <a:ext cx="1702939" cy="170293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19" name="Freeform: Shape 18"/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/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89709" y="1908354"/>
            <a:ext cx="3541499" cy="4311338"/>
          </a:xfrm>
          <a:custGeom>
            <a:avLst/>
            <a:gdLst>
              <a:gd name="connsiteX0" fmla="*/ 2712747 w 3541499"/>
              <a:gd name="connsiteY0" fmla="*/ 0 h 4311338"/>
              <a:gd name="connsiteX1" fmla="*/ 2937471 w 3541499"/>
              <a:gd name="connsiteY1" fmla="*/ 32295 h 4311338"/>
              <a:gd name="connsiteX2" fmla="*/ 3097989 w 3541499"/>
              <a:gd name="connsiteY2" fmla="*/ 96884 h 4311338"/>
              <a:gd name="connsiteX3" fmla="*/ 3435076 w 3541499"/>
              <a:gd name="connsiteY3" fmla="*/ 427904 h 4311338"/>
              <a:gd name="connsiteX4" fmla="*/ 3539412 w 3541499"/>
              <a:gd name="connsiteY4" fmla="*/ 742777 h 4311338"/>
              <a:gd name="connsiteX5" fmla="*/ 3507309 w 3541499"/>
              <a:gd name="connsiteY5" fmla="*/ 1089945 h 4311338"/>
              <a:gd name="connsiteX6" fmla="*/ 3338765 w 3541499"/>
              <a:gd name="connsiteY6" fmla="*/ 1404818 h 4311338"/>
              <a:gd name="connsiteX7" fmla="*/ 3210351 w 3541499"/>
              <a:gd name="connsiteY7" fmla="*/ 1517850 h 4311338"/>
              <a:gd name="connsiteX8" fmla="*/ 3073911 w 3541499"/>
              <a:gd name="connsiteY8" fmla="*/ 1574365 h 4311338"/>
              <a:gd name="connsiteX9" fmla="*/ 2937471 w 3541499"/>
              <a:gd name="connsiteY9" fmla="*/ 1598586 h 4311338"/>
              <a:gd name="connsiteX10" fmla="*/ 2833135 w 3541499"/>
              <a:gd name="connsiteY10" fmla="*/ 1598586 h 4311338"/>
              <a:gd name="connsiteX11" fmla="*/ 2696695 w 3541499"/>
              <a:gd name="connsiteY11" fmla="*/ 1582439 h 4311338"/>
              <a:gd name="connsiteX12" fmla="*/ 2520126 w 3541499"/>
              <a:gd name="connsiteY12" fmla="*/ 1550144 h 4311338"/>
              <a:gd name="connsiteX13" fmla="*/ 2359608 w 3541499"/>
              <a:gd name="connsiteY13" fmla="*/ 1485555 h 4311338"/>
              <a:gd name="connsiteX14" fmla="*/ 2287375 w 3541499"/>
              <a:gd name="connsiteY14" fmla="*/ 1388671 h 4311338"/>
              <a:gd name="connsiteX15" fmla="*/ 2303427 w 3541499"/>
              <a:gd name="connsiteY15" fmla="*/ 1324082 h 4311338"/>
              <a:gd name="connsiteX16" fmla="*/ 2343556 w 3541499"/>
              <a:gd name="connsiteY16" fmla="*/ 1243345 h 4311338"/>
              <a:gd name="connsiteX17" fmla="*/ 2399738 w 3541499"/>
              <a:gd name="connsiteY17" fmla="*/ 1162608 h 4311338"/>
              <a:gd name="connsiteX18" fmla="*/ 2439867 w 3541499"/>
              <a:gd name="connsiteY18" fmla="*/ 1073798 h 4311338"/>
              <a:gd name="connsiteX19" fmla="*/ 2407763 w 3541499"/>
              <a:gd name="connsiteY19" fmla="*/ 1009208 h 4311338"/>
              <a:gd name="connsiteX20" fmla="*/ 2311453 w 3541499"/>
              <a:gd name="connsiteY20" fmla="*/ 1009208 h 4311338"/>
              <a:gd name="connsiteX21" fmla="*/ 2183039 w 3541499"/>
              <a:gd name="connsiteY21" fmla="*/ 1065724 h 4311338"/>
              <a:gd name="connsiteX22" fmla="*/ 1998444 w 3541499"/>
              <a:gd name="connsiteY22" fmla="*/ 1170682 h 4311338"/>
              <a:gd name="connsiteX23" fmla="*/ 1829900 w 3541499"/>
              <a:gd name="connsiteY23" fmla="*/ 1291787 h 4311338"/>
              <a:gd name="connsiteX24" fmla="*/ 1765693 w 3541499"/>
              <a:gd name="connsiteY24" fmla="*/ 1396745 h 4311338"/>
              <a:gd name="connsiteX25" fmla="*/ 1837926 w 3541499"/>
              <a:gd name="connsiteY25" fmla="*/ 1533997 h 4311338"/>
              <a:gd name="connsiteX26" fmla="*/ 2014496 w 3541499"/>
              <a:gd name="connsiteY26" fmla="*/ 1687397 h 4311338"/>
              <a:gd name="connsiteX27" fmla="*/ 2239220 w 3541499"/>
              <a:gd name="connsiteY27" fmla="*/ 1873091 h 4311338"/>
              <a:gd name="connsiteX28" fmla="*/ 2463945 w 3541499"/>
              <a:gd name="connsiteY28" fmla="*/ 2099153 h 4311338"/>
              <a:gd name="connsiteX29" fmla="*/ 2648540 w 3541499"/>
              <a:gd name="connsiteY29" fmla="*/ 2381732 h 4311338"/>
              <a:gd name="connsiteX30" fmla="*/ 2728799 w 3541499"/>
              <a:gd name="connsiteY30" fmla="*/ 2728899 h 4311338"/>
              <a:gd name="connsiteX31" fmla="*/ 2640514 w 3541499"/>
              <a:gd name="connsiteY31" fmla="*/ 3269835 h 4311338"/>
              <a:gd name="connsiteX32" fmla="*/ 2359608 w 3541499"/>
              <a:gd name="connsiteY32" fmla="*/ 3697739 h 4311338"/>
              <a:gd name="connsiteX33" fmla="*/ 1926211 w 3541499"/>
              <a:gd name="connsiteY33" fmla="*/ 4012612 h 4311338"/>
              <a:gd name="connsiteX34" fmla="*/ 1404529 w 3541499"/>
              <a:gd name="connsiteY34" fmla="*/ 4230602 h 4311338"/>
              <a:gd name="connsiteX35" fmla="*/ 1123623 w 3541499"/>
              <a:gd name="connsiteY35" fmla="*/ 4287117 h 4311338"/>
              <a:gd name="connsiteX36" fmla="*/ 858769 w 3541499"/>
              <a:gd name="connsiteY36" fmla="*/ 4311338 h 4311338"/>
              <a:gd name="connsiteX37" fmla="*/ 561812 w 3541499"/>
              <a:gd name="connsiteY37" fmla="*/ 4198307 h 4311338"/>
              <a:gd name="connsiteX38" fmla="*/ 288932 w 3541499"/>
              <a:gd name="connsiteY38" fmla="*/ 3931876 h 4311338"/>
              <a:gd name="connsiteX39" fmla="*/ 80259 w 3541499"/>
              <a:gd name="connsiteY39" fmla="*/ 3633150 h 4311338"/>
              <a:gd name="connsiteX40" fmla="*/ 0 w 3541499"/>
              <a:gd name="connsiteY40" fmla="*/ 3399014 h 4311338"/>
              <a:gd name="connsiteX41" fmla="*/ 88285 w 3541499"/>
              <a:gd name="connsiteY41" fmla="*/ 3172951 h 4311338"/>
              <a:gd name="connsiteX42" fmla="*/ 288932 w 3541499"/>
              <a:gd name="connsiteY42" fmla="*/ 2987257 h 4311338"/>
              <a:gd name="connsiteX43" fmla="*/ 521682 w 3541499"/>
              <a:gd name="connsiteY43" fmla="*/ 2866152 h 4311338"/>
              <a:gd name="connsiteX44" fmla="*/ 698252 w 3541499"/>
              <a:gd name="connsiteY44" fmla="*/ 2825783 h 4311338"/>
              <a:gd name="connsiteX45" fmla="*/ 882847 w 3541499"/>
              <a:gd name="connsiteY45" fmla="*/ 2898446 h 4311338"/>
              <a:gd name="connsiteX46" fmla="*/ 971131 w 3541499"/>
              <a:gd name="connsiteY46" fmla="*/ 3051846 h 4311338"/>
              <a:gd name="connsiteX47" fmla="*/ 1035338 w 3541499"/>
              <a:gd name="connsiteY47" fmla="*/ 3197172 h 4311338"/>
              <a:gd name="connsiteX48" fmla="*/ 1147701 w 3541499"/>
              <a:gd name="connsiteY48" fmla="*/ 3269835 h 4311338"/>
              <a:gd name="connsiteX49" fmla="*/ 1308218 w 3541499"/>
              <a:gd name="connsiteY49" fmla="*/ 3245614 h 4311338"/>
              <a:gd name="connsiteX50" fmla="*/ 1476762 w 3541499"/>
              <a:gd name="connsiteY50" fmla="*/ 3181025 h 4311338"/>
              <a:gd name="connsiteX51" fmla="*/ 1597150 w 3541499"/>
              <a:gd name="connsiteY51" fmla="*/ 3067993 h 4311338"/>
              <a:gd name="connsiteX52" fmla="*/ 1645305 w 3541499"/>
              <a:gd name="connsiteY52" fmla="*/ 2914594 h 4311338"/>
              <a:gd name="connsiteX53" fmla="*/ 1581098 w 3541499"/>
              <a:gd name="connsiteY53" fmla="*/ 2769268 h 4311338"/>
              <a:gd name="connsiteX54" fmla="*/ 1420581 w 3541499"/>
              <a:gd name="connsiteY54" fmla="*/ 2607794 h 4311338"/>
              <a:gd name="connsiteX55" fmla="*/ 1211908 w 3541499"/>
              <a:gd name="connsiteY55" fmla="*/ 2422100 h 4311338"/>
              <a:gd name="connsiteX56" fmla="*/ 1003235 w 3541499"/>
              <a:gd name="connsiteY56" fmla="*/ 2204111 h 4311338"/>
              <a:gd name="connsiteX57" fmla="*/ 842717 w 3541499"/>
              <a:gd name="connsiteY57" fmla="*/ 1937680 h 4311338"/>
              <a:gd name="connsiteX58" fmla="*/ 770484 w 3541499"/>
              <a:gd name="connsiteY58" fmla="*/ 1614734 h 4311338"/>
              <a:gd name="connsiteX59" fmla="*/ 802588 w 3541499"/>
              <a:gd name="connsiteY59" fmla="*/ 1291787 h 4311338"/>
              <a:gd name="connsiteX60" fmla="*/ 1059416 w 3541499"/>
              <a:gd name="connsiteY60" fmla="*/ 750851 h 4311338"/>
              <a:gd name="connsiteX61" fmla="*/ 1565046 w 3541499"/>
              <a:gd name="connsiteY61" fmla="*/ 347168 h 4311338"/>
              <a:gd name="connsiteX62" fmla="*/ 2158961 w 3541499"/>
              <a:gd name="connsiteY62" fmla="*/ 96884 h 4311338"/>
              <a:gd name="connsiteX63" fmla="*/ 2712747 w 3541499"/>
              <a:gd name="connsiteY63" fmla="*/ 0 h 431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541499" h="4311338">
                <a:moveTo>
                  <a:pt x="2712747" y="0"/>
                </a:moveTo>
                <a:cubicBezTo>
                  <a:pt x="2801031" y="0"/>
                  <a:pt x="2873264" y="16148"/>
                  <a:pt x="2937471" y="32295"/>
                </a:cubicBezTo>
                <a:cubicBezTo>
                  <a:pt x="3009704" y="48442"/>
                  <a:pt x="3057860" y="72663"/>
                  <a:pt x="3097989" y="96884"/>
                </a:cubicBezTo>
                <a:cubicBezTo>
                  <a:pt x="3258507" y="193768"/>
                  <a:pt x="3370869" y="306799"/>
                  <a:pt x="3435076" y="427904"/>
                </a:cubicBezTo>
                <a:cubicBezTo>
                  <a:pt x="3499283" y="549009"/>
                  <a:pt x="3539412" y="653967"/>
                  <a:pt x="3539412" y="742777"/>
                </a:cubicBezTo>
                <a:cubicBezTo>
                  <a:pt x="3547438" y="871956"/>
                  <a:pt x="3531386" y="984987"/>
                  <a:pt x="3507309" y="1089945"/>
                </a:cubicBezTo>
                <a:cubicBezTo>
                  <a:pt x="3475205" y="1186829"/>
                  <a:pt x="3427050" y="1291787"/>
                  <a:pt x="3338765" y="1404818"/>
                </a:cubicBezTo>
                <a:cubicBezTo>
                  <a:pt x="3306662" y="1453260"/>
                  <a:pt x="3258507" y="1493629"/>
                  <a:pt x="3210351" y="1517850"/>
                </a:cubicBezTo>
                <a:cubicBezTo>
                  <a:pt x="3170222" y="1550144"/>
                  <a:pt x="3122067" y="1566292"/>
                  <a:pt x="3073911" y="1574365"/>
                </a:cubicBezTo>
                <a:cubicBezTo>
                  <a:pt x="3025756" y="1582439"/>
                  <a:pt x="2977601" y="1590513"/>
                  <a:pt x="2937471" y="1598586"/>
                </a:cubicBezTo>
                <a:cubicBezTo>
                  <a:pt x="2897342" y="1598586"/>
                  <a:pt x="2857213" y="1598586"/>
                  <a:pt x="2833135" y="1598586"/>
                </a:cubicBezTo>
                <a:cubicBezTo>
                  <a:pt x="2801031" y="1598586"/>
                  <a:pt x="2760902" y="1590513"/>
                  <a:pt x="2696695" y="1582439"/>
                </a:cubicBezTo>
                <a:cubicBezTo>
                  <a:pt x="2640514" y="1574365"/>
                  <a:pt x="2576307" y="1566292"/>
                  <a:pt x="2520126" y="1550144"/>
                </a:cubicBezTo>
                <a:cubicBezTo>
                  <a:pt x="2463945" y="1533997"/>
                  <a:pt x="2407763" y="1509776"/>
                  <a:pt x="2359608" y="1485555"/>
                </a:cubicBezTo>
                <a:cubicBezTo>
                  <a:pt x="2311453" y="1453260"/>
                  <a:pt x="2287375" y="1420966"/>
                  <a:pt x="2287375" y="1388671"/>
                </a:cubicBezTo>
                <a:cubicBezTo>
                  <a:pt x="2287375" y="1364450"/>
                  <a:pt x="2295401" y="1348303"/>
                  <a:pt x="2303427" y="1324082"/>
                </a:cubicBezTo>
                <a:cubicBezTo>
                  <a:pt x="2319479" y="1299861"/>
                  <a:pt x="2327505" y="1275640"/>
                  <a:pt x="2343556" y="1243345"/>
                </a:cubicBezTo>
                <a:cubicBezTo>
                  <a:pt x="2367634" y="1219124"/>
                  <a:pt x="2383686" y="1186829"/>
                  <a:pt x="2399738" y="1162608"/>
                </a:cubicBezTo>
                <a:cubicBezTo>
                  <a:pt x="2415789" y="1130314"/>
                  <a:pt x="2431841" y="1098019"/>
                  <a:pt x="2439867" y="1073798"/>
                </a:cubicBezTo>
                <a:cubicBezTo>
                  <a:pt x="2447893" y="1041503"/>
                  <a:pt x="2439867" y="1017282"/>
                  <a:pt x="2407763" y="1009208"/>
                </a:cubicBezTo>
                <a:cubicBezTo>
                  <a:pt x="2375660" y="993061"/>
                  <a:pt x="2343556" y="1001135"/>
                  <a:pt x="2311453" y="1009208"/>
                </a:cubicBezTo>
                <a:cubicBezTo>
                  <a:pt x="2279349" y="1017282"/>
                  <a:pt x="2239220" y="1041503"/>
                  <a:pt x="2183039" y="1065724"/>
                </a:cubicBezTo>
                <a:cubicBezTo>
                  <a:pt x="2118832" y="1098019"/>
                  <a:pt x="2062651" y="1130314"/>
                  <a:pt x="1998444" y="1170682"/>
                </a:cubicBezTo>
                <a:cubicBezTo>
                  <a:pt x="1934237" y="1211050"/>
                  <a:pt x="1878056" y="1251419"/>
                  <a:pt x="1829900" y="1291787"/>
                </a:cubicBezTo>
                <a:cubicBezTo>
                  <a:pt x="1789771" y="1332155"/>
                  <a:pt x="1765693" y="1364450"/>
                  <a:pt x="1765693" y="1396745"/>
                </a:cubicBezTo>
                <a:cubicBezTo>
                  <a:pt x="1765693" y="1445187"/>
                  <a:pt x="1789771" y="1493629"/>
                  <a:pt x="1837926" y="1533997"/>
                </a:cubicBezTo>
                <a:cubicBezTo>
                  <a:pt x="1886081" y="1582439"/>
                  <a:pt x="1942263" y="1630881"/>
                  <a:pt x="2014496" y="1687397"/>
                </a:cubicBezTo>
                <a:cubicBezTo>
                  <a:pt x="2078703" y="1743912"/>
                  <a:pt x="2158961" y="1808502"/>
                  <a:pt x="2239220" y="1873091"/>
                </a:cubicBezTo>
                <a:cubicBezTo>
                  <a:pt x="2319479" y="1937680"/>
                  <a:pt x="2391712" y="2018417"/>
                  <a:pt x="2463945" y="2099153"/>
                </a:cubicBezTo>
                <a:cubicBezTo>
                  <a:pt x="2536178" y="2179890"/>
                  <a:pt x="2592359" y="2276774"/>
                  <a:pt x="2648540" y="2381732"/>
                </a:cubicBezTo>
                <a:cubicBezTo>
                  <a:pt x="2696695" y="2486689"/>
                  <a:pt x="2720773" y="2599721"/>
                  <a:pt x="2728799" y="2728899"/>
                </a:cubicBezTo>
                <a:cubicBezTo>
                  <a:pt x="2736824" y="2930741"/>
                  <a:pt x="2704721" y="3108362"/>
                  <a:pt x="2640514" y="3269835"/>
                </a:cubicBezTo>
                <a:cubicBezTo>
                  <a:pt x="2576307" y="3431308"/>
                  <a:pt x="2479996" y="3568561"/>
                  <a:pt x="2359608" y="3697739"/>
                </a:cubicBezTo>
                <a:cubicBezTo>
                  <a:pt x="2231194" y="3818844"/>
                  <a:pt x="2094754" y="3923802"/>
                  <a:pt x="1926211" y="4012612"/>
                </a:cubicBezTo>
                <a:cubicBezTo>
                  <a:pt x="1757667" y="4101423"/>
                  <a:pt x="1589124" y="4174086"/>
                  <a:pt x="1404529" y="4230602"/>
                </a:cubicBezTo>
                <a:cubicBezTo>
                  <a:pt x="1324270" y="4254823"/>
                  <a:pt x="1227959" y="4270970"/>
                  <a:pt x="1123623" y="4287117"/>
                </a:cubicBezTo>
                <a:cubicBezTo>
                  <a:pt x="1019287" y="4303265"/>
                  <a:pt x="931002" y="4311338"/>
                  <a:pt x="858769" y="4311338"/>
                </a:cubicBezTo>
                <a:cubicBezTo>
                  <a:pt x="762459" y="4311338"/>
                  <a:pt x="666148" y="4270970"/>
                  <a:pt x="561812" y="4198307"/>
                </a:cubicBezTo>
                <a:cubicBezTo>
                  <a:pt x="465501" y="4125644"/>
                  <a:pt x="369191" y="4036833"/>
                  <a:pt x="288932" y="3931876"/>
                </a:cubicBezTo>
                <a:cubicBezTo>
                  <a:pt x="208673" y="3834992"/>
                  <a:pt x="136440" y="3730034"/>
                  <a:pt x="80259" y="3633150"/>
                </a:cubicBezTo>
                <a:cubicBezTo>
                  <a:pt x="32104" y="3528192"/>
                  <a:pt x="0" y="3455529"/>
                  <a:pt x="0" y="3399014"/>
                </a:cubicBezTo>
                <a:cubicBezTo>
                  <a:pt x="0" y="3318277"/>
                  <a:pt x="32104" y="3245614"/>
                  <a:pt x="88285" y="3172951"/>
                </a:cubicBezTo>
                <a:cubicBezTo>
                  <a:pt x="144466" y="3100288"/>
                  <a:pt x="216699" y="3035699"/>
                  <a:pt x="288932" y="2987257"/>
                </a:cubicBezTo>
                <a:cubicBezTo>
                  <a:pt x="369191" y="2938815"/>
                  <a:pt x="449449" y="2898446"/>
                  <a:pt x="521682" y="2866152"/>
                </a:cubicBezTo>
                <a:cubicBezTo>
                  <a:pt x="601941" y="2841931"/>
                  <a:pt x="658122" y="2825783"/>
                  <a:pt x="698252" y="2825783"/>
                </a:cubicBezTo>
                <a:cubicBezTo>
                  <a:pt x="778510" y="2825783"/>
                  <a:pt x="842717" y="2850004"/>
                  <a:pt x="882847" y="2898446"/>
                </a:cubicBezTo>
                <a:cubicBezTo>
                  <a:pt x="922976" y="2946888"/>
                  <a:pt x="955080" y="2995330"/>
                  <a:pt x="971131" y="3051846"/>
                </a:cubicBezTo>
                <a:cubicBezTo>
                  <a:pt x="995209" y="3100288"/>
                  <a:pt x="1019287" y="3148730"/>
                  <a:pt x="1035338" y="3197172"/>
                </a:cubicBezTo>
                <a:cubicBezTo>
                  <a:pt x="1059416" y="3245614"/>
                  <a:pt x="1091519" y="3269835"/>
                  <a:pt x="1147701" y="3269835"/>
                </a:cubicBezTo>
                <a:cubicBezTo>
                  <a:pt x="1195856" y="3269835"/>
                  <a:pt x="1244011" y="3261761"/>
                  <a:pt x="1308218" y="3245614"/>
                </a:cubicBezTo>
                <a:cubicBezTo>
                  <a:pt x="1364399" y="3229467"/>
                  <a:pt x="1420581" y="3213319"/>
                  <a:pt x="1476762" y="3181025"/>
                </a:cubicBezTo>
                <a:cubicBezTo>
                  <a:pt x="1524917" y="3148730"/>
                  <a:pt x="1565046" y="3116435"/>
                  <a:pt x="1597150" y="3067993"/>
                </a:cubicBezTo>
                <a:cubicBezTo>
                  <a:pt x="1629253" y="3019551"/>
                  <a:pt x="1645305" y="2971109"/>
                  <a:pt x="1645305" y="2914594"/>
                </a:cubicBezTo>
                <a:cubicBezTo>
                  <a:pt x="1645305" y="2866152"/>
                  <a:pt x="1629253" y="2817710"/>
                  <a:pt x="1581098" y="2769268"/>
                </a:cubicBezTo>
                <a:cubicBezTo>
                  <a:pt x="1540969" y="2712752"/>
                  <a:pt x="1484788" y="2664310"/>
                  <a:pt x="1420581" y="2607794"/>
                </a:cubicBezTo>
                <a:cubicBezTo>
                  <a:pt x="1356374" y="2551279"/>
                  <a:pt x="1292166" y="2486689"/>
                  <a:pt x="1211908" y="2422100"/>
                </a:cubicBezTo>
                <a:cubicBezTo>
                  <a:pt x="1139675" y="2357511"/>
                  <a:pt x="1067442" y="2284848"/>
                  <a:pt x="1003235" y="2204111"/>
                </a:cubicBezTo>
                <a:cubicBezTo>
                  <a:pt x="939028" y="2123374"/>
                  <a:pt x="882847" y="2034564"/>
                  <a:pt x="842717" y="1937680"/>
                </a:cubicBezTo>
                <a:cubicBezTo>
                  <a:pt x="794562" y="1840796"/>
                  <a:pt x="770484" y="1727765"/>
                  <a:pt x="770484" y="1614734"/>
                </a:cubicBezTo>
                <a:cubicBezTo>
                  <a:pt x="770484" y="1501702"/>
                  <a:pt x="778510" y="1396745"/>
                  <a:pt x="802588" y="1291787"/>
                </a:cubicBezTo>
                <a:cubicBezTo>
                  <a:pt x="826666" y="1089945"/>
                  <a:pt x="914950" y="912324"/>
                  <a:pt x="1059416" y="750851"/>
                </a:cubicBezTo>
                <a:cubicBezTo>
                  <a:pt x="1203882" y="589378"/>
                  <a:pt x="1372425" y="460199"/>
                  <a:pt x="1565046" y="347168"/>
                </a:cubicBezTo>
                <a:cubicBezTo>
                  <a:pt x="1757667" y="242210"/>
                  <a:pt x="1958314" y="153400"/>
                  <a:pt x="2158961" y="96884"/>
                </a:cubicBezTo>
                <a:cubicBezTo>
                  <a:pt x="2367634" y="32295"/>
                  <a:pt x="2552229" y="0"/>
                  <a:pt x="2712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25" name="Freeform: Shape 24"/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/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193345" y="1852554"/>
            <a:ext cx="4276728" cy="4122582"/>
          </a:xfrm>
          <a:custGeom>
            <a:avLst/>
            <a:gdLst>
              <a:gd name="connsiteX0" fmla="*/ 666200 w 3354580"/>
              <a:gd name="connsiteY0" fmla="*/ 0 h 3233672"/>
              <a:gd name="connsiteX1" fmla="*/ 807693 w 3354580"/>
              <a:gd name="connsiteY1" fmla="*/ 29776 h 3233672"/>
              <a:gd name="connsiteX2" fmla="*/ 966874 w 3354580"/>
              <a:gd name="connsiteY2" fmla="*/ 113149 h 3233672"/>
              <a:gd name="connsiteX3" fmla="*/ 1090681 w 3354580"/>
              <a:gd name="connsiteY3" fmla="*/ 220342 h 3233672"/>
              <a:gd name="connsiteX4" fmla="*/ 1114263 w 3354580"/>
              <a:gd name="connsiteY4" fmla="*/ 339446 h 3233672"/>
              <a:gd name="connsiteX5" fmla="*/ 996352 w 3354580"/>
              <a:gd name="connsiteY5" fmla="*/ 714624 h 3233672"/>
              <a:gd name="connsiteX6" fmla="*/ 890231 w 3354580"/>
              <a:gd name="connsiteY6" fmla="*/ 1119577 h 3233672"/>
              <a:gd name="connsiteX7" fmla="*/ 807693 w 3354580"/>
              <a:gd name="connsiteY7" fmla="*/ 1500710 h 3233672"/>
              <a:gd name="connsiteX8" fmla="*/ 766424 w 3354580"/>
              <a:gd name="connsiteY8" fmla="*/ 1792515 h 3233672"/>
              <a:gd name="connsiteX9" fmla="*/ 784111 w 3354580"/>
              <a:gd name="connsiteY9" fmla="*/ 1858022 h 3233672"/>
              <a:gd name="connsiteX10" fmla="*/ 878440 w 3354580"/>
              <a:gd name="connsiteY10" fmla="*/ 1750828 h 3233672"/>
              <a:gd name="connsiteX11" fmla="*/ 955083 w 3354580"/>
              <a:gd name="connsiteY11" fmla="*/ 1613859 h 3233672"/>
              <a:gd name="connsiteX12" fmla="*/ 1072994 w 3354580"/>
              <a:gd name="connsiteY12" fmla="*/ 1387561 h 3233672"/>
              <a:gd name="connsiteX13" fmla="*/ 1202697 w 3354580"/>
              <a:gd name="connsiteY13" fmla="*/ 1107667 h 3233672"/>
              <a:gd name="connsiteX14" fmla="*/ 1332399 w 3354580"/>
              <a:gd name="connsiteY14" fmla="*/ 821817 h 3233672"/>
              <a:gd name="connsiteX15" fmla="*/ 1444415 w 3354580"/>
              <a:gd name="connsiteY15" fmla="*/ 571699 h 3233672"/>
              <a:gd name="connsiteX16" fmla="*/ 1503371 w 3354580"/>
              <a:gd name="connsiteY16" fmla="*/ 398998 h 3233672"/>
              <a:gd name="connsiteX17" fmla="*/ 1515162 w 3354580"/>
              <a:gd name="connsiteY17" fmla="*/ 333491 h 3233672"/>
              <a:gd name="connsiteX18" fmla="*/ 1550535 w 3354580"/>
              <a:gd name="connsiteY18" fmla="*/ 232253 h 3233672"/>
              <a:gd name="connsiteX19" fmla="*/ 1597700 w 3354580"/>
              <a:gd name="connsiteY19" fmla="*/ 131014 h 3233672"/>
              <a:gd name="connsiteX20" fmla="*/ 1662551 w 3354580"/>
              <a:gd name="connsiteY20" fmla="*/ 83373 h 3233672"/>
              <a:gd name="connsiteX21" fmla="*/ 1786358 w 3354580"/>
              <a:gd name="connsiteY21" fmla="*/ 125059 h 3233672"/>
              <a:gd name="connsiteX22" fmla="*/ 1957330 w 3354580"/>
              <a:gd name="connsiteY22" fmla="*/ 220342 h 3233672"/>
              <a:gd name="connsiteX23" fmla="*/ 2104719 w 3354580"/>
              <a:gd name="connsiteY23" fmla="*/ 339446 h 3233672"/>
              <a:gd name="connsiteX24" fmla="*/ 2163675 w 3354580"/>
              <a:gd name="connsiteY24" fmla="*/ 458550 h 3233672"/>
              <a:gd name="connsiteX25" fmla="*/ 2128301 w 3354580"/>
              <a:gd name="connsiteY25" fmla="*/ 732489 h 3233672"/>
              <a:gd name="connsiteX26" fmla="*/ 2075241 w 3354580"/>
              <a:gd name="connsiteY26" fmla="*/ 1000473 h 3233672"/>
              <a:gd name="connsiteX27" fmla="*/ 2028077 w 3354580"/>
              <a:gd name="connsiteY27" fmla="*/ 1280368 h 3233672"/>
              <a:gd name="connsiteX28" fmla="*/ 1998599 w 3354580"/>
              <a:gd name="connsiteY28" fmla="*/ 1500710 h 3233672"/>
              <a:gd name="connsiteX29" fmla="*/ 1980912 w 3354580"/>
              <a:gd name="connsiteY29" fmla="*/ 1691276 h 3233672"/>
              <a:gd name="connsiteX30" fmla="*/ 2004494 w 3354580"/>
              <a:gd name="connsiteY30" fmla="*/ 1804425 h 3233672"/>
              <a:gd name="connsiteX31" fmla="*/ 2092928 w 3354580"/>
              <a:gd name="connsiteY31" fmla="*/ 1697231 h 3233672"/>
              <a:gd name="connsiteX32" fmla="*/ 2269795 w 3354580"/>
              <a:gd name="connsiteY32" fmla="*/ 1304188 h 3233672"/>
              <a:gd name="connsiteX33" fmla="*/ 2411289 w 3354580"/>
              <a:gd name="connsiteY33" fmla="*/ 946876 h 3233672"/>
              <a:gd name="connsiteX34" fmla="*/ 2529200 w 3354580"/>
              <a:gd name="connsiteY34" fmla="*/ 589565 h 3233672"/>
              <a:gd name="connsiteX35" fmla="*/ 2647112 w 3354580"/>
              <a:gd name="connsiteY35" fmla="*/ 160790 h 3233672"/>
              <a:gd name="connsiteX36" fmla="*/ 2859352 w 3354580"/>
              <a:gd name="connsiteY36" fmla="*/ 53597 h 3233672"/>
              <a:gd name="connsiteX37" fmla="*/ 3000846 w 3354580"/>
              <a:gd name="connsiteY37" fmla="*/ 95283 h 3233672"/>
              <a:gd name="connsiteX38" fmla="*/ 3165922 w 3354580"/>
              <a:gd name="connsiteY38" fmla="*/ 196522 h 3233672"/>
              <a:gd name="connsiteX39" fmla="*/ 3301520 w 3354580"/>
              <a:gd name="connsiteY39" fmla="*/ 333491 h 3233672"/>
              <a:gd name="connsiteX40" fmla="*/ 3354580 w 3354580"/>
              <a:gd name="connsiteY40" fmla="*/ 458550 h 3233672"/>
              <a:gd name="connsiteX41" fmla="*/ 3266147 w 3354580"/>
              <a:gd name="connsiteY41" fmla="*/ 738445 h 3233672"/>
              <a:gd name="connsiteX42" fmla="*/ 3036219 w 3354580"/>
              <a:gd name="connsiteY42" fmla="*/ 1238681 h 3233672"/>
              <a:gd name="connsiteX43" fmla="*/ 2723754 w 3354580"/>
              <a:gd name="connsiteY43" fmla="*/ 1852066 h 3233672"/>
              <a:gd name="connsiteX44" fmla="*/ 2399498 w 3354580"/>
              <a:gd name="connsiteY44" fmla="*/ 2453541 h 3233672"/>
              <a:gd name="connsiteX45" fmla="*/ 2122406 w 3354580"/>
              <a:gd name="connsiteY45" fmla="*/ 2935912 h 3233672"/>
              <a:gd name="connsiteX46" fmla="*/ 1957330 w 3354580"/>
              <a:gd name="connsiteY46" fmla="*/ 3180075 h 3233672"/>
              <a:gd name="connsiteX47" fmla="*/ 1904270 w 3354580"/>
              <a:gd name="connsiteY47" fmla="*/ 3221762 h 3233672"/>
              <a:gd name="connsiteX48" fmla="*/ 1845314 w 3354580"/>
              <a:gd name="connsiteY48" fmla="*/ 3233672 h 3233672"/>
              <a:gd name="connsiteX49" fmla="*/ 1727403 w 3354580"/>
              <a:gd name="connsiteY49" fmla="*/ 3186031 h 3233672"/>
              <a:gd name="connsiteX50" fmla="*/ 1562327 w 3354580"/>
              <a:gd name="connsiteY50" fmla="*/ 3066927 h 3233672"/>
              <a:gd name="connsiteX51" fmla="*/ 1426728 w 3354580"/>
              <a:gd name="connsiteY51" fmla="*/ 2924002 h 3233672"/>
              <a:gd name="connsiteX52" fmla="*/ 1367773 w 3354580"/>
              <a:gd name="connsiteY52" fmla="*/ 2792988 h 3233672"/>
              <a:gd name="connsiteX53" fmla="*/ 1373668 w 3354580"/>
              <a:gd name="connsiteY53" fmla="*/ 2548824 h 3233672"/>
              <a:gd name="connsiteX54" fmla="*/ 1397251 w 3354580"/>
              <a:gd name="connsiteY54" fmla="*/ 2274885 h 3233672"/>
              <a:gd name="connsiteX55" fmla="*/ 1432624 w 3354580"/>
              <a:gd name="connsiteY55" fmla="*/ 2000946 h 3233672"/>
              <a:gd name="connsiteX56" fmla="*/ 1479789 w 3354580"/>
              <a:gd name="connsiteY56" fmla="*/ 1750828 h 3233672"/>
              <a:gd name="connsiteX57" fmla="*/ 1467997 w 3354580"/>
              <a:gd name="connsiteY57" fmla="*/ 1691276 h 3233672"/>
              <a:gd name="connsiteX58" fmla="*/ 1426728 w 3354580"/>
              <a:gd name="connsiteY58" fmla="*/ 1738918 h 3233672"/>
              <a:gd name="connsiteX59" fmla="*/ 1279339 w 3354580"/>
              <a:gd name="connsiteY59" fmla="*/ 2006902 h 3233672"/>
              <a:gd name="connsiteX60" fmla="*/ 1161428 w 3354580"/>
              <a:gd name="connsiteY60" fmla="*/ 2209378 h 3233672"/>
              <a:gd name="connsiteX61" fmla="*/ 1067099 w 3354580"/>
              <a:gd name="connsiteY61" fmla="*/ 2399945 h 3233672"/>
              <a:gd name="connsiteX62" fmla="*/ 955083 w 3354580"/>
              <a:gd name="connsiteY62" fmla="*/ 2608376 h 3233672"/>
              <a:gd name="connsiteX63" fmla="*/ 713364 w 3354580"/>
              <a:gd name="connsiteY63" fmla="*/ 3007375 h 3233672"/>
              <a:gd name="connsiteX64" fmla="*/ 501124 w 3354580"/>
              <a:gd name="connsiteY64" fmla="*/ 3174120 h 3233672"/>
              <a:gd name="connsiteX65" fmla="*/ 365525 w 3354580"/>
              <a:gd name="connsiteY65" fmla="*/ 3126479 h 3233672"/>
              <a:gd name="connsiteX66" fmla="*/ 200449 w 3354580"/>
              <a:gd name="connsiteY66" fmla="*/ 3007375 h 3233672"/>
              <a:gd name="connsiteX67" fmla="*/ 58956 w 3354580"/>
              <a:gd name="connsiteY67" fmla="*/ 2864450 h 3233672"/>
              <a:gd name="connsiteX68" fmla="*/ 0 w 3354580"/>
              <a:gd name="connsiteY68" fmla="*/ 2745346 h 3233672"/>
              <a:gd name="connsiteX69" fmla="*/ 17687 w 3354580"/>
              <a:gd name="connsiteY69" fmla="*/ 2483317 h 3233672"/>
              <a:gd name="connsiteX70" fmla="*/ 64851 w 3354580"/>
              <a:gd name="connsiteY70" fmla="*/ 2060498 h 3233672"/>
              <a:gd name="connsiteX71" fmla="*/ 141494 w 3354580"/>
              <a:gd name="connsiteY71" fmla="*/ 1542396 h 3233672"/>
              <a:gd name="connsiteX72" fmla="*/ 224032 w 3354580"/>
              <a:gd name="connsiteY72" fmla="*/ 1000473 h 3233672"/>
              <a:gd name="connsiteX73" fmla="*/ 306570 w 3354580"/>
              <a:gd name="connsiteY73" fmla="*/ 506192 h 3233672"/>
              <a:gd name="connsiteX74" fmla="*/ 383212 w 3354580"/>
              <a:gd name="connsiteY74" fmla="*/ 125059 h 3233672"/>
              <a:gd name="connsiteX75" fmla="*/ 418586 w 3354580"/>
              <a:gd name="connsiteY75" fmla="*/ 71462 h 3233672"/>
              <a:gd name="connsiteX76" fmla="*/ 489333 w 3354580"/>
              <a:gd name="connsiteY76" fmla="*/ 29776 h 3233672"/>
              <a:gd name="connsiteX77" fmla="*/ 577766 w 3354580"/>
              <a:gd name="connsiteY77" fmla="*/ 5955 h 3233672"/>
              <a:gd name="connsiteX78" fmla="*/ 666200 w 3354580"/>
              <a:gd name="connsiteY78" fmla="*/ 0 h 32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354580" h="3233672">
                <a:moveTo>
                  <a:pt x="666200" y="0"/>
                </a:moveTo>
                <a:cubicBezTo>
                  <a:pt x="701573" y="0"/>
                  <a:pt x="748738" y="11911"/>
                  <a:pt x="807693" y="29776"/>
                </a:cubicBezTo>
                <a:cubicBezTo>
                  <a:pt x="860754" y="47642"/>
                  <a:pt x="913814" y="77418"/>
                  <a:pt x="966874" y="113149"/>
                </a:cubicBezTo>
                <a:cubicBezTo>
                  <a:pt x="1019934" y="142925"/>
                  <a:pt x="1061203" y="178656"/>
                  <a:pt x="1090681" y="220342"/>
                </a:cubicBezTo>
                <a:cubicBezTo>
                  <a:pt x="1126054" y="262029"/>
                  <a:pt x="1131950" y="303715"/>
                  <a:pt x="1114263" y="339446"/>
                </a:cubicBezTo>
                <a:cubicBezTo>
                  <a:pt x="1072994" y="452595"/>
                  <a:pt x="1037621" y="577654"/>
                  <a:pt x="996352" y="714624"/>
                </a:cubicBezTo>
                <a:cubicBezTo>
                  <a:pt x="955083" y="851593"/>
                  <a:pt x="919709" y="988563"/>
                  <a:pt x="890231" y="1119577"/>
                </a:cubicBezTo>
                <a:cubicBezTo>
                  <a:pt x="860754" y="1256547"/>
                  <a:pt x="831276" y="1381606"/>
                  <a:pt x="807693" y="1500710"/>
                </a:cubicBezTo>
                <a:cubicBezTo>
                  <a:pt x="790007" y="1619814"/>
                  <a:pt x="772320" y="1721052"/>
                  <a:pt x="766424" y="1792515"/>
                </a:cubicBezTo>
                <a:cubicBezTo>
                  <a:pt x="760529" y="1840156"/>
                  <a:pt x="766424" y="1858022"/>
                  <a:pt x="784111" y="1858022"/>
                </a:cubicBezTo>
                <a:cubicBezTo>
                  <a:pt x="807693" y="1858022"/>
                  <a:pt x="837171" y="1822290"/>
                  <a:pt x="878440" y="1750828"/>
                </a:cubicBezTo>
                <a:cubicBezTo>
                  <a:pt x="896127" y="1727007"/>
                  <a:pt x="919709" y="1679366"/>
                  <a:pt x="955083" y="1613859"/>
                </a:cubicBezTo>
                <a:cubicBezTo>
                  <a:pt x="990456" y="1548351"/>
                  <a:pt x="1031725" y="1470934"/>
                  <a:pt x="1072994" y="1387561"/>
                </a:cubicBezTo>
                <a:cubicBezTo>
                  <a:pt x="1114263" y="1298233"/>
                  <a:pt x="1155532" y="1208905"/>
                  <a:pt x="1202697" y="1107667"/>
                </a:cubicBezTo>
                <a:cubicBezTo>
                  <a:pt x="1249861" y="1012384"/>
                  <a:pt x="1291130" y="917101"/>
                  <a:pt x="1332399" y="821817"/>
                </a:cubicBezTo>
                <a:cubicBezTo>
                  <a:pt x="1373668" y="732489"/>
                  <a:pt x="1409042" y="649117"/>
                  <a:pt x="1444415" y="571699"/>
                </a:cubicBezTo>
                <a:cubicBezTo>
                  <a:pt x="1473893" y="500237"/>
                  <a:pt x="1491580" y="440685"/>
                  <a:pt x="1503371" y="398998"/>
                </a:cubicBezTo>
                <a:cubicBezTo>
                  <a:pt x="1509266" y="387088"/>
                  <a:pt x="1509266" y="369222"/>
                  <a:pt x="1515162" y="333491"/>
                </a:cubicBezTo>
                <a:cubicBezTo>
                  <a:pt x="1521058" y="303715"/>
                  <a:pt x="1532849" y="267984"/>
                  <a:pt x="1550535" y="232253"/>
                </a:cubicBezTo>
                <a:cubicBezTo>
                  <a:pt x="1562327" y="190566"/>
                  <a:pt x="1580013" y="160790"/>
                  <a:pt x="1597700" y="131014"/>
                </a:cubicBezTo>
                <a:cubicBezTo>
                  <a:pt x="1615387" y="101238"/>
                  <a:pt x="1638969" y="83373"/>
                  <a:pt x="1662551" y="83373"/>
                </a:cubicBezTo>
                <a:cubicBezTo>
                  <a:pt x="1692029" y="83373"/>
                  <a:pt x="1733298" y="95283"/>
                  <a:pt x="1786358" y="125059"/>
                </a:cubicBezTo>
                <a:cubicBezTo>
                  <a:pt x="1845314" y="148880"/>
                  <a:pt x="1898374" y="178656"/>
                  <a:pt x="1957330" y="220342"/>
                </a:cubicBezTo>
                <a:cubicBezTo>
                  <a:pt x="2010390" y="256074"/>
                  <a:pt x="2063450" y="297760"/>
                  <a:pt x="2104719" y="339446"/>
                </a:cubicBezTo>
                <a:cubicBezTo>
                  <a:pt x="2145988" y="387088"/>
                  <a:pt x="2163675" y="428774"/>
                  <a:pt x="2163675" y="458550"/>
                </a:cubicBezTo>
                <a:cubicBezTo>
                  <a:pt x="2163675" y="541923"/>
                  <a:pt x="2151884" y="631251"/>
                  <a:pt x="2128301" y="732489"/>
                </a:cubicBezTo>
                <a:cubicBezTo>
                  <a:pt x="2110615" y="827773"/>
                  <a:pt x="2087032" y="917101"/>
                  <a:pt x="2075241" y="1000473"/>
                </a:cubicBezTo>
                <a:cubicBezTo>
                  <a:pt x="2057555" y="1101712"/>
                  <a:pt x="2039868" y="1196995"/>
                  <a:pt x="2028077" y="1280368"/>
                </a:cubicBezTo>
                <a:cubicBezTo>
                  <a:pt x="2016286" y="1363740"/>
                  <a:pt x="2004494" y="1441158"/>
                  <a:pt x="1998599" y="1500710"/>
                </a:cubicBezTo>
                <a:cubicBezTo>
                  <a:pt x="1986808" y="1572172"/>
                  <a:pt x="1980912" y="1637679"/>
                  <a:pt x="1980912" y="1691276"/>
                </a:cubicBezTo>
                <a:cubicBezTo>
                  <a:pt x="1969121" y="1762739"/>
                  <a:pt x="1980912" y="1804425"/>
                  <a:pt x="2004494" y="1804425"/>
                </a:cubicBezTo>
                <a:cubicBezTo>
                  <a:pt x="2028077" y="1810380"/>
                  <a:pt x="2057555" y="1774649"/>
                  <a:pt x="2092928" y="1697231"/>
                </a:cubicBezTo>
                <a:cubicBezTo>
                  <a:pt x="2157779" y="1554307"/>
                  <a:pt x="2216735" y="1423292"/>
                  <a:pt x="2269795" y="1304188"/>
                </a:cubicBezTo>
                <a:cubicBezTo>
                  <a:pt x="2322855" y="1185084"/>
                  <a:pt x="2370020" y="1065980"/>
                  <a:pt x="2411289" y="946876"/>
                </a:cubicBezTo>
                <a:cubicBezTo>
                  <a:pt x="2452558" y="833728"/>
                  <a:pt x="2493827" y="714624"/>
                  <a:pt x="2529200" y="589565"/>
                </a:cubicBezTo>
                <a:cubicBezTo>
                  <a:pt x="2570469" y="464506"/>
                  <a:pt x="2605843" y="321581"/>
                  <a:pt x="2647112" y="160790"/>
                </a:cubicBezTo>
                <a:cubicBezTo>
                  <a:pt x="2664798" y="89328"/>
                  <a:pt x="2735545" y="53597"/>
                  <a:pt x="2859352" y="53597"/>
                </a:cubicBezTo>
                <a:cubicBezTo>
                  <a:pt x="2900621" y="53597"/>
                  <a:pt x="2947786" y="65507"/>
                  <a:pt x="3000846" y="95283"/>
                </a:cubicBezTo>
                <a:cubicBezTo>
                  <a:pt x="3059802" y="125059"/>
                  <a:pt x="3112862" y="154835"/>
                  <a:pt x="3165922" y="196522"/>
                </a:cubicBezTo>
                <a:cubicBezTo>
                  <a:pt x="3218982" y="238208"/>
                  <a:pt x="3260251" y="285850"/>
                  <a:pt x="3301520" y="333491"/>
                </a:cubicBezTo>
                <a:cubicBezTo>
                  <a:pt x="3336893" y="381133"/>
                  <a:pt x="3354580" y="422819"/>
                  <a:pt x="3354580" y="458550"/>
                </a:cubicBezTo>
                <a:cubicBezTo>
                  <a:pt x="3354580" y="500237"/>
                  <a:pt x="3325102" y="595520"/>
                  <a:pt x="3266147" y="738445"/>
                </a:cubicBezTo>
                <a:cubicBezTo>
                  <a:pt x="3201295" y="881369"/>
                  <a:pt x="3124653" y="1048115"/>
                  <a:pt x="3036219" y="1238681"/>
                </a:cubicBezTo>
                <a:cubicBezTo>
                  <a:pt x="2941890" y="1429247"/>
                  <a:pt x="2835770" y="1637679"/>
                  <a:pt x="2723754" y="1852066"/>
                </a:cubicBezTo>
                <a:cubicBezTo>
                  <a:pt x="2611738" y="2066454"/>
                  <a:pt x="2505618" y="2262975"/>
                  <a:pt x="2399498" y="2453541"/>
                </a:cubicBezTo>
                <a:cubicBezTo>
                  <a:pt x="2293377" y="2638152"/>
                  <a:pt x="2204944" y="2798943"/>
                  <a:pt x="2122406" y="2935912"/>
                </a:cubicBezTo>
                <a:cubicBezTo>
                  <a:pt x="2045763" y="3066927"/>
                  <a:pt x="1986808" y="3150299"/>
                  <a:pt x="1957330" y="3180075"/>
                </a:cubicBezTo>
                <a:cubicBezTo>
                  <a:pt x="1939643" y="3197941"/>
                  <a:pt x="1921956" y="3209851"/>
                  <a:pt x="1904270" y="3221762"/>
                </a:cubicBezTo>
                <a:cubicBezTo>
                  <a:pt x="1886583" y="3227717"/>
                  <a:pt x="1868896" y="3233672"/>
                  <a:pt x="1845314" y="3233672"/>
                </a:cubicBezTo>
                <a:cubicBezTo>
                  <a:pt x="1821732" y="3233672"/>
                  <a:pt x="1780463" y="3215807"/>
                  <a:pt x="1727403" y="3186031"/>
                </a:cubicBezTo>
                <a:cubicBezTo>
                  <a:pt x="1674342" y="3156255"/>
                  <a:pt x="1615387" y="3114568"/>
                  <a:pt x="1562327" y="3066927"/>
                </a:cubicBezTo>
                <a:cubicBezTo>
                  <a:pt x="1509266" y="3025240"/>
                  <a:pt x="1462102" y="2977599"/>
                  <a:pt x="1426728" y="2924002"/>
                </a:cubicBezTo>
                <a:cubicBezTo>
                  <a:pt x="1385459" y="2870405"/>
                  <a:pt x="1367773" y="2828719"/>
                  <a:pt x="1367773" y="2792988"/>
                </a:cubicBezTo>
                <a:cubicBezTo>
                  <a:pt x="1367773" y="2721525"/>
                  <a:pt x="1367773" y="2638152"/>
                  <a:pt x="1373668" y="2548824"/>
                </a:cubicBezTo>
                <a:cubicBezTo>
                  <a:pt x="1379564" y="2459497"/>
                  <a:pt x="1391355" y="2370169"/>
                  <a:pt x="1397251" y="2274885"/>
                </a:cubicBezTo>
                <a:cubicBezTo>
                  <a:pt x="1409042" y="2185557"/>
                  <a:pt x="1420833" y="2090274"/>
                  <a:pt x="1432624" y="2000946"/>
                </a:cubicBezTo>
                <a:cubicBezTo>
                  <a:pt x="1450311" y="1911618"/>
                  <a:pt x="1462102" y="1828246"/>
                  <a:pt x="1479789" y="1750828"/>
                </a:cubicBezTo>
                <a:cubicBezTo>
                  <a:pt x="1485684" y="1715097"/>
                  <a:pt x="1485684" y="1697231"/>
                  <a:pt x="1467997" y="1691276"/>
                </a:cubicBezTo>
                <a:cubicBezTo>
                  <a:pt x="1456206" y="1685321"/>
                  <a:pt x="1444415" y="1703187"/>
                  <a:pt x="1426728" y="1738918"/>
                </a:cubicBezTo>
                <a:cubicBezTo>
                  <a:pt x="1367773" y="1840156"/>
                  <a:pt x="1320608" y="1929484"/>
                  <a:pt x="1279339" y="2006902"/>
                </a:cubicBezTo>
                <a:cubicBezTo>
                  <a:pt x="1238070" y="2084319"/>
                  <a:pt x="1196801" y="2149826"/>
                  <a:pt x="1161428" y="2209378"/>
                </a:cubicBezTo>
                <a:cubicBezTo>
                  <a:pt x="1131950" y="2274885"/>
                  <a:pt x="1096576" y="2334437"/>
                  <a:pt x="1067099" y="2399945"/>
                </a:cubicBezTo>
                <a:cubicBezTo>
                  <a:pt x="1031725" y="2459497"/>
                  <a:pt x="996352" y="2530959"/>
                  <a:pt x="955083" y="2608376"/>
                </a:cubicBezTo>
                <a:cubicBezTo>
                  <a:pt x="872545" y="2769167"/>
                  <a:pt x="795902" y="2900181"/>
                  <a:pt x="713364" y="3007375"/>
                </a:cubicBezTo>
                <a:cubicBezTo>
                  <a:pt x="636722" y="3120523"/>
                  <a:pt x="565975" y="3174120"/>
                  <a:pt x="501124" y="3174120"/>
                </a:cubicBezTo>
                <a:cubicBezTo>
                  <a:pt x="465750" y="3174120"/>
                  <a:pt x="418586" y="3156255"/>
                  <a:pt x="365525" y="3126479"/>
                </a:cubicBezTo>
                <a:cubicBezTo>
                  <a:pt x="306570" y="3090747"/>
                  <a:pt x="253510" y="3055016"/>
                  <a:pt x="200449" y="3007375"/>
                </a:cubicBezTo>
                <a:cubicBezTo>
                  <a:pt x="141494" y="2959733"/>
                  <a:pt x="94329" y="2912091"/>
                  <a:pt x="58956" y="2864450"/>
                </a:cubicBezTo>
                <a:cubicBezTo>
                  <a:pt x="17687" y="2816808"/>
                  <a:pt x="0" y="2781077"/>
                  <a:pt x="0" y="2745346"/>
                </a:cubicBezTo>
                <a:cubicBezTo>
                  <a:pt x="0" y="2691749"/>
                  <a:pt x="5896" y="2608376"/>
                  <a:pt x="17687" y="2483317"/>
                </a:cubicBezTo>
                <a:cubicBezTo>
                  <a:pt x="29478" y="2358258"/>
                  <a:pt x="47165" y="2221289"/>
                  <a:pt x="64851" y="2060498"/>
                </a:cubicBezTo>
                <a:cubicBezTo>
                  <a:pt x="88434" y="1899708"/>
                  <a:pt x="112016" y="1727007"/>
                  <a:pt x="141494" y="1542396"/>
                </a:cubicBezTo>
                <a:cubicBezTo>
                  <a:pt x="170972" y="1357785"/>
                  <a:pt x="194554" y="1179129"/>
                  <a:pt x="224032" y="1000473"/>
                </a:cubicBezTo>
                <a:cubicBezTo>
                  <a:pt x="253510" y="827773"/>
                  <a:pt x="282988" y="661027"/>
                  <a:pt x="306570" y="506192"/>
                </a:cubicBezTo>
                <a:cubicBezTo>
                  <a:pt x="336048" y="351357"/>
                  <a:pt x="359630" y="226298"/>
                  <a:pt x="383212" y="125059"/>
                </a:cubicBezTo>
                <a:cubicBezTo>
                  <a:pt x="383212" y="101238"/>
                  <a:pt x="395003" y="83373"/>
                  <a:pt x="418586" y="71462"/>
                </a:cubicBezTo>
                <a:cubicBezTo>
                  <a:pt x="436272" y="53597"/>
                  <a:pt x="459855" y="41687"/>
                  <a:pt x="489333" y="29776"/>
                </a:cubicBezTo>
                <a:cubicBezTo>
                  <a:pt x="518810" y="23821"/>
                  <a:pt x="548288" y="11911"/>
                  <a:pt x="577766" y="5955"/>
                </a:cubicBezTo>
                <a:cubicBezTo>
                  <a:pt x="613140" y="0"/>
                  <a:pt x="642617" y="0"/>
                  <a:pt x="666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9" name="Freeform: Shape 28"/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/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6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53" name="Picture Placeholder 52"/>
          <p:cNvSpPr>
            <a:spLocks noGrp="1"/>
          </p:cNvSpPr>
          <p:nvPr>
            <p:ph type="pic" sz="quarter" idx="10"/>
          </p:nvPr>
        </p:nvSpPr>
        <p:spPr>
          <a:xfrm>
            <a:off x="1466809" y="1749659"/>
            <a:ext cx="3248713" cy="4470033"/>
          </a:xfrm>
          <a:custGeom>
            <a:avLst/>
            <a:gdLst>
              <a:gd name="connsiteX0" fmla="*/ 925173 w 1477963"/>
              <a:gd name="connsiteY0" fmla="*/ 566316 h 2033588"/>
              <a:gd name="connsiteX1" fmla="*/ 852037 w 1477963"/>
              <a:gd name="connsiteY1" fmla="*/ 625154 h 2033588"/>
              <a:gd name="connsiteX2" fmla="*/ 753303 w 1477963"/>
              <a:gd name="connsiteY2" fmla="*/ 775926 h 2033588"/>
              <a:gd name="connsiteX3" fmla="*/ 647255 w 1477963"/>
              <a:gd name="connsiteY3" fmla="*/ 981859 h 2033588"/>
              <a:gd name="connsiteX4" fmla="*/ 548522 w 1477963"/>
              <a:gd name="connsiteY4" fmla="*/ 1202502 h 2033588"/>
              <a:gd name="connsiteX5" fmla="*/ 475385 w 1477963"/>
              <a:gd name="connsiteY5" fmla="*/ 1393725 h 2033588"/>
              <a:gd name="connsiteX6" fmla="*/ 449788 w 1477963"/>
              <a:gd name="connsiteY6" fmla="*/ 1518756 h 2033588"/>
              <a:gd name="connsiteX7" fmla="*/ 468072 w 1477963"/>
              <a:gd name="connsiteY7" fmla="*/ 1566562 h 2033588"/>
              <a:gd name="connsiteX8" fmla="*/ 500983 w 1477963"/>
              <a:gd name="connsiteY8" fmla="*/ 1581271 h 2033588"/>
              <a:gd name="connsiteX9" fmla="*/ 585090 w 1477963"/>
              <a:gd name="connsiteY9" fmla="*/ 1526111 h 2033588"/>
              <a:gd name="connsiteX10" fmla="*/ 687480 w 1477963"/>
              <a:gd name="connsiteY10" fmla="*/ 1386370 h 2033588"/>
              <a:gd name="connsiteX11" fmla="*/ 797185 w 1477963"/>
              <a:gd name="connsiteY11" fmla="*/ 1195147 h 2033588"/>
              <a:gd name="connsiteX12" fmla="*/ 895919 w 1477963"/>
              <a:gd name="connsiteY12" fmla="*/ 989214 h 2033588"/>
              <a:gd name="connsiteX13" fmla="*/ 939800 w 1477963"/>
              <a:gd name="connsiteY13" fmla="*/ 878893 h 2033588"/>
              <a:gd name="connsiteX14" fmla="*/ 939800 w 1477963"/>
              <a:gd name="connsiteY14" fmla="*/ 878789 h 2033588"/>
              <a:gd name="connsiteX15" fmla="*/ 965427 w 1477963"/>
              <a:gd name="connsiteY15" fmla="*/ 808974 h 2033588"/>
              <a:gd name="connsiteX16" fmla="*/ 994715 w 1477963"/>
              <a:gd name="connsiteY16" fmla="*/ 691390 h 2033588"/>
              <a:gd name="connsiteX17" fmla="*/ 991054 w 1477963"/>
              <a:gd name="connsiteY17" fmla="*/ 654646 h 2033588"/>
              <a:gd name="connsiteX18" fmla="*/ 980071 w 1477963"/>
              <a:gd name="connsiteY18" fmla="*/ 614226 h 2033588"/>
              <a:gd name="connsiteX19" fmla="*/ 958105 w 1477963"/>
              <a:gd name="connsiteY19" fmla="*/ 581156 h 2033588"/>
              <a:gd name="connsiteX20" fmla="*/ 939800 w 1477963"/>
              <a:gd name="connsiteY20" fmla="*/ 570133 h 2033588"/>
              <a:gd name="connsiteX21" fmla="*/ 939800 w 1477963"/>
              <a:gd name="connsiteY21" fmla="*/ 569993 h 2033588"/>
              <a:gd name="connsiteX22" fmla="*/ 925173 w 1477963"/>
              <a:gd name="connsiteY22" fmla="*/ 566316 h 2033588"/>
              <a:gd name="connsiteX23" fmla="*/ 906889 w 1477963"/>
              <a:gd name="connsiteY23" fmla="*/ 0 h 2033588"/>
              <a:gd name="connsiteX24" fmla="*/ 939800 w 1477963"/>
              <a:gd name="connsiteY24" fmla="*/ 7355 h 2033588"/>
              <a:gd name="connsiteX25" fmla="*/ 939800 w 1477963"/>
              <a:gd name="connsiteY25" fmla="*/ 7938 h 2033588"/>
              <a:gd name="connsiteX26" fmla="*/ 965427 w 1477963"/>
              <a:gd name="connsiteY26" fmla="*/ 29985 h 2033588"/>
              <a:gd name="connsiteX27" fmla="*/ 1013020 w 1477963"/>
              <a:gd name="connsiteY27" fmla="*/ 96125 h 2033588"/>
              <a:gd name="connsiteX28" fmla="*/ 1060612 w 1477963"/>
              <a:gd name="connsiteY28" fmla="*/ 162266 h 2033588"/>
              <a:gd name="connsiteX29" fmla="*/ 1108205 w 1477963"/>
              <a:gd name="connsiteY29" fmla="*/ 191662 h 2033588"/>
              <a:gd name="connsiteX30" fmla="*/ 1152137 w 1477963"/>
              <a:gd name="connsiteY30" fmla="*/ 180638 h 2033588"/>
              <a:gd name="connsiteX31" fmla="*/ 1185085 w 1477963"/>
              <a:gd name="connsiteY31" fmla="*/ 162266 h 2033588"/>
              <a:gd name="connsiteX32" fmla="*/ 1218034 w 1477963"/>
              <a:gd name="connsiteY32" fmla="*/ 140219 h 2033588"/>
              <a:gd name="connsiteX33" fmla="*/ 1258305 w 1477963"/>
              <a:gd name="connsiteY33" fmla="*/ 132870 h 2033588"/>
              <a:gd name="connsiteX34" fmla="*/ 1357151 w 1477963"/>
              <a:gd name="connsiteY34" fmla="*/ 187987 h 2033588"/>
              <a:gd name="connsiteX35" fmla="*/ 1426710 w 1477963"/>
              <a:gd name="connsiteY35" fmla="*/ 323943 h 2033588"/>
              <a:gd name="connsiteX36" fmla="*/ 1466980 w 1477963"/>
              <a:gd name="connsiteY36" fmla="*/ 496643 h 2033588"/>
              <a:gd name="connsiteX37" fmla="*/ 1477963 w 1477963"/>
              <a:gd name="connsiteY37" fmla="*/ 650971 h 2033588"/>
              <a:gd name="connsiteX38" fmla="*/ 1445014 w 1477963"/>
              <a:gd name="connsiteY38" fmla="*/ 926557 h 2033588"/>
              <a:gd name="connsiteX39" fmla="*/ 1349829 w 1477963"/>
              <a:gd name="connsiteY39" fmla="*/ 1231538 h 2033588"/>
              <a:gd name="connsiteX40" fmla="*/ 1199729 w 1477963"/>
              <a:gd name="connsiteY40" fmla="*/ 1529171 h 2033588"/>
              <a:gd name="connsiteX41" fmla="*/ 1002037 w 1477963"/>
              <a:gd name="connsiteY41" fmla="*/ 1782710 h 2033588"/>
              <a:gd name="connsiteX42" fmla="*/ 939800 w 1477963"/>
              <a:gd name="connsiteY42" fmla="*/ 1841501 h 2033588"/>
              <a:gd name="connsiteX43" fmla="*/ 939800 w 1477963"/>
              <a:gd name="connsiteY43" fmla="*/ 1842365 h 2033588"/>
              <a:gd name="connsiteX44" fmla="*/ 764273 w 1477963"/>
              <a:gd name="connsiteY44" fmla="*/ 1963718 h 2033588"/>
              <a:gd name="connsiteX45" fmla="*/ 497326 w 1477963"/>
              <a:gd name="connsiteY45" fmla="*/ 2033588 h 2033588"/>
              <a:gd name="connsiteX46" fmla="*/ 329113 w 1477963"/>
              <a:gd name="connsiteY46" fmla="*/ 1978428 h 2033588"/>
              <a:gd name="connsiteX47" fmla="*/ 168213 w 1477963"/>
              <a:gd name="connsiteY47" fmla="*/ 1849719 h 2033588"/>
              <a:gd name="connsiteX48" fmla="*/ 51196 w 1477963"/>
              <a:gd name="connsiteY48" fmla="*/ 1680560 h 2033588"/>
              <a:gd name="connsiteX49" fmla="*/ 0 w 1477963"/>
              <a:gd name="connsiteY49" fmla="*/ 1518756 h 2033588"/>
              <a:gd name="connsiteX50" fmla="*/ 47539 w 1477963"/>
              <a:gd name="connsiteY50" fmla="*/ 1176760 h 2033588"/>
              <a:gd name="connsiteX51" fmla="*/ 171870 w 1477963"/>
              <a:gd name="connsiteY51" fmla="*/ 812700 h 2033588"/>
              <a:gd name="connsiteX52" fmla="*/ 358368 w 1477963"/>
              <a:gd name="connsiteY52" fmla="*/ 470704 h 2033588"/>
              <a:gd name="connsiteX53" fmla="*/ 585090 w 1477963"/>
              <a:gd name="connsiteY53" fmla="*/ 187546 h 2033588"/>
              <a:gd name="connsiteX54" fmla="*/ 661883 w 1477963"/>
              <a:gd name="connsiteY54" fmla="*/ 117676 h 2033588"/>
              <a:gd name="connsiteX55" fmla="*/ 742333 w 1477963"/>
              <a:gd name="connsiteY55" fmla="*/ 58838 h 2033588"/>
              <a:gd name="connsiteX56" fmla="*/ 826439 w 1477963"/>
              <a:gd name="connsiteY56" fmla="*/ 14710 h 2033588"/>
              <a:gd name="connsiteX57" fmla="*/ 906889 w 1477963"/>
              <a:gd name="connsiteY57" fmla="*/ 0 h 203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77963" h="2033588">
                <a:moveTo>
                  <a:pt x="925173" y="566316"/>
                </a:moveTo>
                <a:cubicBezTo>
                  <a:pt x="906889" y="566316"/>
                  <a:pt x="881291" y="588380"/>
                  <a:pt x="852037" y="625154"/>
                </a:cubicBezTo>
                <a:cubicBezTo>
                  <a:pt x="819126" y="665605"/>
                  <a:pt x="789871" y="717088"/>
                  <a:pt x="753303" y="775926"/>
                </a:cubicBezTo>
                <a:cubicBezTo>
                  <a:pt x="716735" y="838441"/>
                  <a:pt x="683824" y="908312"/>
                  <a:pt x="647255" y="981859"/>
                </a:cubicBezTo>
                <a:cubicBezTo>
                  <a:pt x="610687" y="1059084"/>
                  <a:pt x="577776" y="1132631"/>
                  <a:pt x="548522" y="1202502"/>
                </a:cubicBezTo>
                <a:cubicBezTo>
                  <a:pt x="519267" y="1272372"/>
                  <a:pt x="493669" y="1338564"/>
                  <a:pt x="475385" y="1393725"/>
                </a:cubicBezTo>
                <a:cubicBezTo>
                  <a:pt x="457101" y="1452563"/>
                  <a:pt x="449788" y="1493014"/>
                  <a:pt x="449788" y="1518756"/>
                </a:cubicBezTo>
                <a:cubicBezTo>
                  <a:pt x="449788" y="1540820"/>
                  <a:pt x="453445" y="1555530"/>
                  <a:pt x="468072" y="1566562"/>
                </a:cubicBezTo>
                <a:cubicBezTo>
                  <a:pt x="479042" y="1577594"/>
                  <a:pt x="490013" y="1581271"/>
                  <a:pt x="500983" y="1581271"/>
                </a:cubicBezTo>
                <a:cubicBezTo>
                  <a:pt x="522924" y="1581271"/>
                  <a:pt x="548522" y="1562884"/>
                  <a:pt x="585090" y="1526111"/>
                </a:cubicBezTo>
                <a:cubicBezTo>
                  <a:pt x="618001" y="1489337"/>
                  <a:pt x="650912" y="1441531"/>
                  <a:pt x="687480" y="1386370"/>
                </a:cubicBezTo>
                <a:cubicBezTo>
                  <a:pt x="724048" y="1327532"/>
                  <a:pt x="760617" y="1265017"/>
                  <a:pt x="797185" y="1195147"/>
                </a:cubicBezTo>
                <a:cubicBezTo>
                  <a:pt x="833753" y="1125277"/>
                  <a:pt x="866664" y="1059084"/>
                  <a:pt x="895919" y="989214"/>
                </a:cubicBezTo>
                <a:cubicBezTo>
                  <a:pt x="910546" y="952440"/>
                  <a:pt x="925173" y="915666"/>
                  <a:pt x="939800" y="878893"/>
                </a:cubicBezTo>
                <a:lnTo>
                  <a:pt x="939800" y="878789"/>
                </a:lnTo>
                <a:cubicBezTo>
                  <a:pt x="950783" y="856742"/>
                  <a:pt x="958105" y="831020"/>
                  <a:pt x="965427" y="808974"/>
                </a:cubicBezTo>
                <a:cubicBezTo>
                  <a:pt x="983732" y="757531"/>
                  <a:pt x="994715" y="717112"/>
                  <a:pt x="994715" y="691390"/>
                </a:cubicBezTo>
                <a:cubicBezTo>
                  <a:pt x="994715" y="680367"/>
                  <a:pt x="991054" y="669344"/>
                  <a:pt x="991054" y="654646"/>
                </a:cubicBezTo>
                <a:cubicBezTo>
                  <a:pt x="987393" y="639948"/>
                  <a:pt x="983732" y="625250"/>
                  <a:pt x="980071" y="614226"/>
                </a:cubicBezTo>
                <a:cubicBezTo>
                  <a:pt x="976410" y="599529"/>
                  <a:pt x="969088" y="588505"/>
                  <a:pt x="958105" y="581156"/>
                </a:cubicBezTo>
                <a:cubicBezTo>
                  <a:pt x="954444" y="573807"/>
                  <a:pt x="947122" y="570133"/>
                  <a:pt x="939800" y="570133"/>
                </a:cubicBezTo>
                <a:lnTo>
                  <a:pt x="939800" y="569993"/>
                </a:lnTo>
                <a:cubicBezTo>
                  <a:pt x="936143" y="569993"/>
                  <a:pt x="932487" y="566316"/>
                  <a:pt x="925173" y="566316"/>
                </a:cubicBezTo>
                <a:close/>
                <a:moveTo>
                  <a:pt x="906889" y="0"/>
                </a:moveTo>
                <a:cubicBezTo>
                  <a:pt x="917859" y="0"/>
                  <a:pt x="928830" y="3677"/>
                  <a:pt x="939800" y="7355"/>
                </a:cubicBezTo>
                <a:lnTo>
                  <a:pt x="939800" y="7938"/>
                </a:lnTo>
                <a:cubicBezTo>
                  <a:pt x="947122" y="11613"/>
                  <a:pt x="958105" y="18961"/>
                  <a:pt x="965427" y="29985"/>
                </a:cubicBezTo>
                <a:cubicBezTo>
                  <a:pt x="980071" y="48357"/>
                  <a:pt x="998376" y="70404"/>
                  <a:pt x="1013020" y="96125"/>
                </a:cubicBezTo>
                <a:cubicBezTo>
                  <a:pt x="1027664" y="121847"/>
                  <a:pt x="1045968" y="143894"/>
                  <a:pt x="1060612" y="162266"/>
                </a:cubicBezTo>
                <a:cubicBezTo>
                  <a:pt x="1075256" y="180638"/>
                  <a:pt x="1089900" y="191662"/>
                  <a:pt x="1108205" y="191662"/>
                </a:cubicBezTo>
                <a:cubicBezTo>
                  <a:pt x="1126510" y="191662"/>
                  <a:pt x="1141154" y="187987"/>
                  <a:pt x="1152137" y="180638"/>
                </a:cubicBezTo>
                <a:cubicBezTo>
                  <a:pt x="1163120" y="176964"/>
                  <a:pt x="1174103" y="169615"/>
                  <a:pt x="1185085" y="162266"/>
                </a:cubicBezTo>
                <a:cubicBezTo>
                  <a:pt x="1196068" y="154917"/>
                  <a:pt x="1207051" y="147568"/>
                  <a:pt x="1218034" y="140219"/>
                </a:cubicBezTo>
                <a:cubicBezTo>
                  <a:pt x="1229017" y="136545"/>
                  <a:pt x="1240000" y="132870"/>
                  <a:pt x="1258305" y="132870"/>
                </a:cubicBezTo>
                <a:cubicBezTo>
                  <a:pt x="1294915" y="132870"/>
                  <a:pt x="1327863" y="151243"/>
                  <a:pt x="1357151" y="187987"/>
                </a:cubicBezTo>
                <a:cubicBezTo>
                  <a:pt x="1386439" y="224732"/>
                  <a:pt x="1408405" y="272500"/>
                  <a:pt x="1426710" y="323943"/>
                </a:cubicBezTo>
                <a:cubicBezTo>
                  <a:pt x="1445014" y="379060"/>
                  <a:pt x="1455997" y="434177"/>
                  <a:pt x="1466980" y="496643"/>
                </a:cubicBezTo>
                <a:cubicBezTo>
                  <a:pt x="1474302" y="555435"/>
                  <a:pt x="1477963" y="606878"/>
                  <a:pt x="1477963" y="650971"/>
                </a:cubicBezTo>
                <a:cubicBezTo>
                  <a:pt x="1477963" y="735484"/>
                  <a:pt x="1466980" y="827346"/>
                  <a:pt x="1445014" y="926557"/>
                </a:cubicBezTo>
                <a:cubicBezTo>
                  <a:pt x="1423049" y="1029442"/>
                  <a:pt x="1390100" y="1128653"/>
                  <a:pt x="1349829" y="1231538"/>
                </a:cubicBezTo>
                <a:cubicBezTo>
                  <a:pt x="1305898" y="1334424"/>
                  <a:pt x="1258305" y="1433634"/>
                  <a:pt x="1199729" y="1529171"/>
                </a:cubicBezTo>
                <a:cubicBezTo>
                  <a:pt x="1141154" y="1624707"/>
                  <a:pt x="1075256" y="1709220"/>
                  <a:pt x="1002037" y="1782710"/>
                </a:cubicBezTo>
                <a:cubicBezTo>
                  <a:pt x="980071" y="1804756"/>
                  <a:pt x="961766" y="1823129"/>
                  <a:pt x="939800" y="1841501"/>
                </a:cubicBezTo>
                <a:lnTo>
                  <a:pt x="939800" y="1842365"/>
                </a:lnTo>
                <a:cubicBezTo>
                  <a:pt x="884948" y="1890171"/>
                  <a:pt x="826439" y="1930622"/>
                  <a:pt x="764273" y="1963718"/>
                </a:cubicBezTo>
                <a:cubicBezTo>
                  <a:pt x="680167" y="2011524"/>
                  <a:pt x="588747" y="2033588"/>
                  <a:pt x="497326" y="2033588"/>
                </a:cubicBezTo>
                <a:cubicBezTo>
                  <a:pt x="442474" y="2033588"/>
                  <a:pt x="387622" y="2015201"/>
                  <a:pt x="329113" y="1978428"/>
                </a:cubicBezTo>
                <a:cubicBezTo>
                  <a:pt x="270604" y="1945331"/>
                  <a:pt x="215752" y="1901203"/>
                  <a:pt x="168213" y="1849719"/>
                </a:cubicBezTo>
                <a:cubicBezTo>
                  <a:pt x="120675" y="1798236"/>
                  <a:pt x="80450" y="1739398"/>
                  <a:pt x="51196" y="1680560"/>
                </a:cubicBezTo>
                <a:cubicBezTo>
                  <a:pt x="18284" y="1621722"/>
                  <a:pt x="0" y="1570239"/>
                  <a:pt x="0" y="1518756"/>
                </a:cubicBezTo>
                <a:cubicBezTo>
                  <a:pt x="0" y="1415789"/>
                  <a:pt x="14627" y="1301791"/>
                  <a:pt x="47539" y="1176760"/>
                </a:cubicBezTo>
                <a:cubicBezTo>
                  <a:pt x="76793" y="1055407"/>
                  <a:pt x="117018" y="934053"/>
                  <a:pt x="171870" y="812700"/>
                </a:cubicBezTo>
                <a:cubicBezTo>
                  <a:pt x="223066" y="695024"/>
                  <a:pt x="285231" y="581025"/>
                  <a:pt x="358368" y="470704"/>
                </a:cubicBezTo>
                <a:cubicBezTo>
                  <a:pt x="427847" y="364060"/>
                  <a:pt x="504640" y="268448"/>
                  <a:pt x="585090" y="187546"/>
                </a:cubicBezTo>
                <a:cubicBezTo>
                  <a:pt x="610687" y="165482"/>
                  <a:pt x="636285" y="139740"/>
                  <a:pt x="661883" y="117676"/>
                </a:cubicBezTo>
                <a:cubicBezTo>
                  <a:pt x="687480" y="95612"/>
                  <a:pt x="713078" y="77225"/>
                  <a:pt x="742333" y="58838"/>
                </a:cubicBezTo>
                <a:cubicBezTo>
                  <a:pt x="767930" y="40451"/>
                  <a:pt x="797185" y="25742"/>
                  <a:pt x="826439" y="14710"/>
                </a:cubicBezTo>
                <a:cubicBezTo>
                  <a:pt x="852037" y="3677"/>
                  <a:pt x="881291" y="0"/>
                  <a:pt x="906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Freeform: Shape 59"/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/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975570" y="1710782"/>
            <a:ext cx="2652050" cy="4176642"/>
          </a:xfrm>
          <a:custGeom>
            <a:avLst/>
            <a:gdLst>
              <a:gd name="connsiteX0" fmla="*/ 2158645 w 2652050"/>
              <a:gd name="connsiteY0" fmla="*/ 0 h 4176642"/>
              <a:gd name="connsiteX1" fmla="*/ 2328253 w 2652050"/>
              <a:gd name="connsiteY1" fmla="*/ 46754 h 4176642"/>
              <a:gd name="connsiteX2" fmla="*/ 2420767 w 2652050"/>
              <a:gd name="connsiteY2" fmla="*/ 116884 h 4176642"/>
              <a:gd name="connsiteX3" fmla="*/ 2590375 w 2652050"/>
              <a:gd name="connsiteY3" fmla="*/ 335067 h 4176642"/>
              <a:gd name="connsiteX4" fmla="*/ 2652050 w 2652050"/>
              <a:gd name="connsiteY4" fmla="*/ 529873 h 4176642"/>
              <a:gd name="connsiteX5" fmla="*/ 2628922 w 2652050"/>
              <a:gd name="connsiteY5" fmla="*/ 638964 h 4176642"/>
              <a:gd name="connsiteX6" fmla="*/ 2567246 w 2652050"/>
              <a:gd name="connsiteY6" fmla="*/ 779224 h 4176642"/>
              <a:gd name="connsiteX7" fmla="*/ 2482442 w 2652050"/>
              <a:gd name="connsiteY7" fmla="*/ 903900 h 4176642"/>
              <a:gd name="connsiteX8" fmla="*/ 2405348 w 2652050"/>
              <a:gd name="connsiteY8" fmla="*/ 950654 h 4176642"/>
              <a:gd name="connsiteX9" fmla="*/ 2181774 w 2652050"/>
              <a:gd name="connsiteY9" fmla="*/ 935069 h 4176642"/>
              <a:gd name="connsiteX10" fmla="*/ 1973619 w 2652050"/>
              <a:gd name="connsiteY10" fmla="*/ 919485 h 4176642"/>
              <a:gd name="connsiteX11" fmla="*/ 1881105 w 2652050"/>
              <a:gd name="connsiteY11" fmla="*/ 935069 h 4176642"/>
              <a:gd name="connsiteX12" fmla="*/ 1865687 w 2652050"/>
              <a:gd name="connsiteY12" fmla="*/ 997407 h 4176642"/>
              <a:gd name="connsiteX13" fmla="*/ 1888815 w 2652050"/>
              <a:gd name="connsiteY13" fmla="*/ 1106499 h 4176642"/>
              <a:gd name="connsiteX14" fmla="*/ 1904234 w 2652050"/>
              <a:gd name="connsiteY14" fmla="*/ 1223382 h 4176642"/>
              <a:gd name="connsiteX15" fmla="*/ 1850268 w 2652050"/>
              <a:gd name="connsiteY15" fmla="*/ 1433773 h 4176642"/>
              <a:gd name="connsiteX16" fmla="*/ 1642113 w 2652050"/>
              <a:gd name="connsiteY16" fmla="*/ 1940269 h 4176642"/>
              <a:gd name="connsiteX17" fmla="*/ 1464795 w 2652050"/>
              <a:gd name="connsiteY17" fmla="*/ 2400011 h 4176642"/>
              <a:gd name="connsiteX18" fmla="*/ 1295187 w 2652050"/>
              <a:gd name="connsiteY18" fmla="*/ 2851961 h 4176642"/>
              <a:gd name="connsiteX19" fmla="*/ 1140998 w 2652050"/>
              <a:gd name="connsiteY19" fmla="*/ 3319495 h 4176642"/>
              <a:gd name="connsiteX20" fmla="*/ 1056195 w 2652050"/>
              <a:gd name="connsiteY20" fmla="*/ 3576639 h 4176642"/>
              <a:gd name="connsiteX21" fmla="*/ 1002228 w 2652050"/>
              <a:gd name="connsiteY21" fmla="*/ 3771446 h 4176642"/>
              <a:gd name="connsiteX22" fmla="*/ 955972 w 2652050"/>
              <a:gd name="connsiteY22" fmla="*/ 3935083 h 4176642"/>
              <a:gd name="connsiteX23" fmla="*/ 894296 w 2652050"/>
              <a:gd name="connsiteY23" fmla="*/ 4083135 h 4176642"/>
              <a:gd name="connsiteX24" fmla="*/ 832621 w 2652050"/>
              <a:gd name="connsiteY24" fmla="*/ 4153265 h 4176642"/>
              <a:gd name="connsiteX25" fmla="*/ 740107 w 2652050"/>
              <a:gd name="connsiteY25" fmla="*/ 4176642 h 4176642"/>
              <a:gd name="connsiteX26" fmla="*/ 501114 w 2652050"/>
              <a:gd name="connsiteY26" fmla="*/ 4114304 h 4176642"/>
              <a:gd name="connsiteX27" fmla="*/ 262121 w 2652050"/>
              <a:gd name="connsiteY27" fmla="*/ 3950667 h 4176642"/>
              <a:gd name="connsiteX28" fmla="*/ 77095 w 2652050"/>
              <a:gd name="connsiteY28" fmla="*/ 3732484 h 4176642"/>
              <a:gd name="connsiteX29" fmla="*/ 0 w 2652050"/>
              <a:gd name="connsiteY29" fmla="*/ 3490925 h 4176642"/>
              <a:gd name="connsiteX30" fmla="*/ 61676 w 2652050"/>
              <a:gd name="connsiteY30" fmla="*/ 3218196 h 4176642"/>
              <a:gd name="connsiteX31" fmla="*/ 200446 w 2652050"/>
              <a:gd name="connsiteY31" fmla="*/ 2797415 h 4176642"/>
              <a:gd name="connsiteX32" fmla="*/ 400891 w 2652050"/>
              <a:gd name="connsiteY32" fmla="*/ 2314296 h 4176642"/>
              <a:gd name="connsiteX33" fmla="*/ 609046 w 2652050"/>
              <a:gd name="connsiteY33" fmla="*/ 1823385 h 4176642"/>
              <a:gd name="connsiteX34" fmla="*/ 801783 w 2652050"/>
              <a:gd name="connsiteY34" fmla="*/ 1387019 h 4176642"/>
              <a:gd name="connsiteX35" fmla="*/ 932843 w 2652050"/>
              <a:gd name="connsiteY35" fmla="*/ 1075330 h 4176642"/>
              <a:gd name="connsiteX36" fmla="*/ 886587 w 2652050"/>
              <a:gd name="connsiteY36" fmla="*/ 997407 h 4176642"/>
              <a:gd name="connsiteX37" fmla="*/ 678431 w 2652050"/>
              <a:gd name="connsiteY37" fmla="*/ 1059745 h 4176642"/>
              <a:gd name="connsiteX38" fmla="*/ 493405 w 2652050"/>
              <a:gd name="connsiteY38" fmla="*/ 1122083 h 4176642"/>
              <a:gd name="connsiteX39" fmla="*/ 400891 w 2652050"/>
              <a:gd name="connsiteY39" fmla="*/ 1036368 h 4176642"/>
              <a:gd name="connsiteX40" fmla="*/ 323797 w 2652050"/>
              <a:gd name="connsiteY40" fmla="*/ 825978 h 4176642"/>
              <a:gd name="connsiteX41" fmla="*/ 285250 w 2652050"/>
              <a:gd name="connsiteY41" fmla="*/ 592211 h 4176642"/>
              <a:gd name="connsiteX42" fmla="*/ 269831 w 2652050"/>
              <a:gd name="connsiteY42" fmla="*/ 436366 h 4176642"/>
              <a:gd name="connsiteX43" fmla="*/ 277540 w 2652050"/>
              <a:gd name="connsiteY43" fmla="*/ 342859 h 4176642"/>
              <a:gd name="connsiteX44" fmla="*/ 323797 w 2652050"/>
              <a:gd name="connsiteY44" fmla="*/ 257144 h 4176642"/>
              <a:gd name="connsiteX45" fmla="*/ 493405 w 2652050"/>
              <a:gd name="connsiteY45" fmla="*/ 187014 h 4176642"/>
              <a:gd name="connsiteX46" fmla="*/ 809492 w 2652050"/>
              <a:gd name="connsiteY46" fmla="*/ 116884 h 4176642"/>
              <a:gd name="connsiteX47" fmla="*/ 1202674 w 2652050"/>
              <a:gd name="connsiteY47" fmla="*/ 70130 h 4176642"/>
              <a:gd name="connsiteX48" fmla="*/ 1603565 w 2652050"/>
              <a:gd name="connsiteY48" fmla="*/ 31169 h 4176642"/>
              <a:gd name="connsiteX49" fmla="*/ 1950490 w 2652050"/>
              <a:gd name="connsiteY49" fmla="*/ 7792 h 4176642"/>
              <a:gd name="connsiteX50" fmla="*/ 2158645 w 2652050"/>
              <a:gd name="connsiteY50" fmla="*/ 0 h 417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652050" h="4176642">
                <a:moveTo>
                  <a:pt x="2158645" y="0"/>
                </a:moveTo>
                <a:cubicBezTo>
                  <a:pt x="2228031" y="0"/>
                  <a:pt x="2289706" y="15585"/>
                  <a:pt x="2328253" y="46754"/>
                </a:cubicBezTo>
                <a:cubicBezTo>
                  <a:pt x="2366801" y="70130"/>
                  <a:pt x="2397638" y="93507"/>
                  <a:pt x="2420767" y="116884"/>
                </a:cubicBezTo>
                <a:cubicBezTo>
                  <a:pt x="2497861" y="194806"/>
                  <a:pt x="2551827" y="272729"/>
                  <a:pt x="2590375" y="335067"/>
                </a:cubicBezTo>
                <a:cubicBezTo>
                  <a:pt x="2636631" y="397405"/>
                  <a:pt x="2652050" y="459742"/>
                  <a:pt x="2652050" y="529873"/>
                </a:cubicBezTo>
                <a:cubicBezTo>
                  <a:pt x="2652050" y="561042"/>
                  <a:pt x="2644341" y="592211"/>
                  <a:pt x="2628922" y="638964"/>
                </a:cubicBezTo>
                <a:cubicBezTo>
                  <a:pt x="2613503" y="693510"/>
                  <a:pt x="2590375" y="740263"/>
                  <a:pt x="2567246" y="779224"/>
                </a:cubicBezTo>
                <a:cubicBezTo>
                  <a:pt x="2544118" y="825978"/>
                  <a:pt x="2513280" y="864939"/>
                  <a:pt x="2482442" y="903900"/>
                </a:cubicBezTo>
                <a:cubicBezTo>
                  <a:pt x="2451604" y="935069"/>
                  <a:pt x="2428476" y="950654"/>
                  <a:pt x="2405348" y="950654"/>
                </a:cubicBezTo>
                <a:cubicBezTo>
                  <a:pt x="2343672" y="950654"/>
                  <a:pt x="2274287" y="942862"/>
                  <a:pt x="2181774" y="935069"/>
                </a:cubicBezTo>
                <a:cubicBezTo>
                  <a:pt x="2096970" y="927277"/>
                  <a:pt x="2027585" y="919485"/>
                  <a:pt x="1973619" y="919485"/>
                </a:cubicBezTo>
                <a:cubicBezTo>
                  <a:pt x="1919653" y="919485"/>
                  <a:pt x="1888815" y="927277"/>
                  <a:pt x="1881105" y="935069"/>
                </a:cubicBezTo>
                <a:cubicBezTo>
                  <a:pt x="1873396" y="950654"/>
                  <a:pt x="1865687" y="974030"/>
                  <a:pt x="1865687" y="997407"/>
                </a:cubicBezTo>
                <a:cubicBezTo>
                  <a:pt x="1873396" y="1036368"/>
                  <a:pt x="1881105" y="1067537"/>
                  <a:pt x="1888815" y="1106499"/>
                </a:cubicBezTo>
                <a:cubicBezTo>
                  <a:pt x="1896524" y="1145460"/>
                  <a:pt x="1904234" y="1184421"/>
                  <a:pt x="1904234" y="1223382"/>
                </a:cubicBezTo>
                <a:cubicBezTo>
                  <a:pt x="1904234" y="1293512"/>
                  <a:pt x="1888815" y="1363643"/>
                  <a:pt x="1850268" y="1433773"/>
                </a:cubicBezTo>
                <a:cubicBezTo>
                  <a:pt x="1773173" y="1612994"/>
                  <a:pt x="1703788" y="1784424"/>
                  <a:pt x="1642113" y="1940269"/>
                </a:cubicBezTo>
                <a:cubicBezTo>
                  <a:pt x="1580437" y="2096113"/>
                  <a:pt x="1518761" y="2251958"/>
                  <a:pt x="1464795" y="2400011"/>
                </a:cubicBezTo>
                <a:cubicBezTo>
                  <a:pt x="1403120" y="2555856"/>
                  <a:pt x="1349154" y="2703908"/>
                  <a:pt x="1295187" y="2851961"/>
                </a:cubicBezTo>
                <a:cubicBezTo>
                  <a:pt x="1241221" y="3000014"/>
                  <a:pt x="1194965" y="3155858"/>
                  <a:pt x="1140998" y="3319495"/>
                </a:cubicBezTo>
                <a:cubicBezTo>
                  <a:pt x="1102451" y="3420795"/>
                  <a:pt x="1079323" y="3506509"/>
                  <a:pt x="1056195" y="3576639"/>
                </a:cubicBezTo>
                <a:cubicBezTo>
                  <a:pt x="1040776" y="3654562"/>
                  <a:pt x="1017647" y="3716900"/>
                  <a:pt x="1002228" y="3771446"/>
                </a:cubicBezTo>
                <a:cubicBezTo>
                  <a:pt x="994519" y="3833783"/>
                  <a:pt x="979100" y="3888329"/>
                  <a:pt x="955972" y="3935083"/>
                </a:cubicBezTo>
                <a:cubicBezTo>
                  <a:pt x="940553" y="3989628"/>
                  <a:pt x="925134" y="4036382"/>
                  <a:pt x="894296" y="4083135"/>
                </a:cubicBezTo>
                <a:cubicBezTo>
                  <a:pt x="878877" y="4122096"/>
                  <a:pt x="855749" y="4145473"/>
                  <a:pt x="832621" y="4153265"/>
                </a:cubicBezTo>
                <a:cubicBezTo>
                  <a:pt x="809492" y="4168850"/>
                  <a:pt x="778654" y="4176642"/>
                  <a:pt x="740107" y="4176642"/>
                </a:cubicBezTo>
                <a:cubicBezTo>
                  <a:pt x="670722" y="4176642"/>
                  <a:pt x="585918" y="4153265"/>
                  <a:pt x="501114" y="4114304"/>
                </a:cubicBezTo>
                <a:cubicBezTo>
                  <a:pt x="416310" y="4067551"/>
                  <a:pt x="339216" y="4013005"/>
                  <a:pt x="262121" y="3950667"/>
                </a:cubicBezTo>
                <a:cubicBezTo>
                  <a:pt x="185027" y="3888329"/>
                  <a:pt x="123351" y="3818199"/>
                  <a:pt x="77095" y="3732484"/>
                </a:cubicBezTo>
                <a:cubicBezTo>
                  <a:pt x="30838" y="3654562"/>
                  <a:pt x="0" y="3576639"/>
                  <a:pt x="0" y="3490925"/>
                </a:cubicBezTo>
                <a:cubicBezTo>
                  <a:pt x="0" y="3428587"/>
                  <a:pt x="23128" y="3342872"/>
                  <a:pt x="61676" y="3218196"/>
                </a:cubicBezTo>
                <a:cubicBezTo>
                  <a:pt x="92514" y="3093520"/>
                  <a:pt x="146480" y="2953260"/>
                  <a:pt x="200446" y="2797415"/>
                </a:cubicBezTo>
                <a:cubicBezTo>
                  <a:pt x="262121" y="2641570"/>
                  <a:pt x="331506" y="2477933"/>
                  <a:pt x="400891" y="2314296"/>
                </a:cubicBezTo>
                <a:cubicBezTo>
                  <a:pt x="470276" y="2142867"/>
                  <a:pt x="539661" y="1979230"/>
                  <a:pt x="609046" y="1823385"/>
                </a:cubicBezTo>
                <a:cubicBezTo>
                  <a:pt x="678431" y="1659748"/>
                  <a:pt x="740107" y="1511695"/>
                  <a:pt x="801783" y="1387019"/>
                </a:cubicBezTo>
                <a:cubicBezTo>
                  <a:pt x="855749" y="1254551"/>
                  <a:pt x="902005" y="1153252"/>
                  <a:pt x="932843" y="1075330"/>
                </a:cubicBezTo>
                <a:cubicBezTo>
                  <a:pt x="948262" y="1028576"/>
                  <a:pt x="932843" y="997407"/>
                  <a:pt x="886587" y="997407"/>
                </a:cubicBezTo>
                <a:cubicBezTo>
                  <a:pt x="809492" y="997407"/>
                  <a:pt x="740107" y="1020784"/>
                  <a:pt x="678431" y="1059745"/>
                </a:cubicBezTo>
                <a:cubicBezTo>
                  <a:pt x="616756" y="1106499"/>
                  <a:pt x="555080" y="1122083"/>
                  <a:pt x="493405" y="1122083"/>
                </a:cubicBezTo>
                <a:cubicBezTo>
                  <a:pt x="462567" y="1122083"/>
                  <a:pt x="424020" y="1098706"/>
                  <a:pt x="400891" y="1036368"/>
                </a:cubicBezTo>
                <a:cubicBezTo>
                  <a:pt x="370054" y="974030"/>
                  <a:pt x="346925" y="903900"/>
                  <a:pt x="323797" y="825978"/>
                </a:cubicBezTo>
                <a:cubicBezTo>
                  <a:pt x="308378" y="748055"/>
                  <a:pt x="292959" y="670133"/>
                  <a:pt x="285250" y="592211"/>
                </a:cubicBezTo>
                <a:cubicBezTo>
                  <a:pt x="269831" y="522080"/>
                  <a:pt x="269831" y="467535"/>
                  <a:pt x="269831" y="436366"/>
                </a:cubicBezTo>
                <a:cubicBezTo>
                  <a:pt x="269831" y="405197"/>
                  <a:pt x="269831" y="374028"/>
                  <a:pt x="277540" y="342859"/>
                </a:cubicBezTo>
                <a:cubicBezTo>
                  <a:pt x="285250" y="303898"/>
                  <a:pt x="300669" y="280521"/>
                  <a:pt x="323797" y="257144"/>
                </a:cubicBezTo>
                <a:cubicBezTo>
                  <a:pt x="346925" y="233767"/>
                  <a:pt x="408601" y="210391"/>
                  <a:pt x="493405" y="187014"/>
                </a:cubicBezTo>
                <a:cubicBezTo>
                  <a:pt x="578209" y="155845"/>
                  <a:pt x="686141" y="140261"/>
                  <a:pt x="809492" y="116884"/>
                </a:cubicBezTo>
                <a:cubicBezTo>
                  <a:pt x="932843" y="101299"/>
                  <a:pt x="1063904" y="85715"/>
                  <a:pt x="1202674" y="70130"/>
                </a:cubicBezTo>
                <a:cubicBezTo>
                  <a:pt x="1349154" y="54546"/>
                  <a:pt x="1480214" y="38961"/>
                  <a:pt x="1603565" y="31169"/>
                </a:cubicBezTo>
                <a:cubicBezTo>
                  <a:pt x="1734626" y="23377"/>
                  <a:pt x="1850268" y="15585"/>
                  <a:pt x="1950490" y="7792"/>
                </a:cubicBezTo>
                <a:cubicBezTo>
                  <a:pt x="2050713" y="7792"/>
                  <a:pt x="2120098" y="0"/>
                  <a:pt x="21586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7" name="Freeform: Shape 26"/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/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556211" y="1675670"/>
            <a:ext cx="3635788" cy="4336619"/>
          </a:xfrm>
          <a:custGeom>
            <a:avLst/>
            <a:gdLst>
              <a:gd name="connsiteX0" fmla="*/ 2586514 w 3635788"/>
              <a:gd name="connsiteY0" fmla="*/ 1523 h 4336619"/>
              <a:gd name="connsiteX1" fmla="*/ 3134474 w 3635788"/>
              <a:gd name="connsiteY1" fmla="*/ 66552 h 4336619"/>
              <a:gd name="connsiteX2" fmla="*/ 3635788 w 3635788"/>
              <a:gd name="connsiteY2" fmla="*/ 200897 h 4336619"/>
              <a:gd name="connsiteX3" fmla="*/ 3635788 w 3635788"/>
              <a:gd name="connsiteY3" fmla="*/ 3223646 h 4336619"/>
              <a:gd name="connsiteX4" fmla="*/ 3057919 w 3635788"/>
              <a:gd name="connsiteY4" fmla="*/ 3255989 h 4336619"/>
              <a:gd name="connsiteX5" fmla="*/ 2635630 w 3635788"/>
              <a:gd name="connsiteY5" fmla="*/ 3532141 h 4336619"/>
              <a:gd name="connsiteX6" fmla="*/ 1511996 w 3635788"/>
              <a:gd name="connsiteY6" fmla="*/ 4193912 h 4336619"/>
              <a:gd name="connsiteX7" fmla="*/ 864980 w 3635788"/>
              <a:gd name="connsiteY7" fmla="*/ 4328256 h 4336619"/>
              <a:gd name="connsiteX8" fmla="*/ 215495 w 3635788"/>
              <a:gd name="connsiteY8" fmla="*/ 3848099 h 4336619"/>
              <a:gd name="connsiteX9" fmla="*/ 5585 w 3635788"/>
              <a:gd name="connsiteY9" fmla="*/ 3223646 h 4336619"/>
              <a:gd name="connsiteX10" fmla="*/ 635314 w 3635788"/>
              <a:gd name="connsiteY10" fmla="*/ 2300650 h 4336619"/>
              <a:gd name="connsiteX11" fmla="*/ 753851 w 3635788"/>
              <a:gd name="connsiteY11" fmla="*/ 1203504 h 4336619"/>
              <a:gd name="connsiteX12" fmla="*/ 1687332 w 3635788"/>
              <a:gd name="connsiteY12" fmla="*/ 143676 h 4336619"/>
              <a:gd name="connsiteX13" fmla="*/ 2586514 w 3635788"/>
              <a:gd name="connsiteY13" fmla="*/ 1523 h 433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35788" h="4336619">
                <a:moveTo>
                  <a:pt x="2586514" y="1523"/>
                </a:moveTo>
                <a:cubicBezTo>
                  <a:pt x="2770643" y="7543"/>
                  <a:pt x="2954816" y="31100"/>
                  <a:pt x="3134474" y="66552"/>
                </a:cubicBezTo>
                <a:cubicBezTo>
                  <a:pt x="3304871" y="98894"/>
                  <a:pt x="3472799" y="141188"/>
                  <a:pt x="3635788" y="200897"/>
                </a:cubicBezTo>
                <a:cubicBezTo>
                  <a:pt x="3635788" y="200897"/>
                  <a:pt x="3635788" y="200897"/>
                  <a:pt x="3635788" y="3223646"/>
                </a:cubicBezTo>
                <a:cubicBezTo>
                  <a:pt x="3445635" y="3171401"/>
                  <a:pt x="3240664" y="3178865"/>
                  <a:pt x="3057919" y="3255989"/>
                </a:cubicBezTo>
                <a:cubicBezTo>
                  <a:pt x="2904808" y="3323161"/>
                  <a:pt x="2771454" y="3430139"/>
                  <a:pt x="2635630" y="3532141"/>
                </a:cubicBezTo>
                <a:cubicBezTo>
                  <a:pt x="2287427" y="3795854"/>
                  <a:pt x="1909589" y="4017274"/>
                  <a:pt x="1511996" y="4193912"/>
                </a:cubicBezTo>
                <a:cubicBezTo>
                  <a:pt x="1307025" y="4283475"/>
                  <a:pt x="1084768" y="4363086"/>
                  <a:pt x="864980" y="4328256"/>
                </a:cubicBezTo>
                <a:cubicBezTo>
                  <a:pt x="593332" y="4285963"/>
                  <a:pt x="376014" y="4074494"/>
                  <a:pt x="215495" y="3848099"/>
                </a:cubicBezTo>
                <a:cubicBezTo>
                  <a:pt x="84610" y="3666485"/>
                  <a:pt x="-26519" y="3447554"/>
                  <a:pt x="5585" y="3223646"/>
                </a:cubicBezTo>
                <a:cubicBezTo>
                  <a:pt x="59914" y="2850467"/>
                  <a:pt x="472325" y="2641487"/>
                  <a:pt x="635314" y="2300650"/>
                </a:cubicBezTo>
                <a:cubicBezTo>
                  <a:pt x="793364" y="1967277"/>
                  <a:pt x="689643" y="1569220"/>
                  <a:pt x="753851" y="1203504"/>
                </a:cubicBezTo>
                <a:cubicBezTo>
                  <a:pt x="837815" y="718372"/>
                  <a:pt x="1230470" y="322802"/>
                  <a:pt x="1687332" y="143676"/>
                </a:cubicBezTo>
                <a:cubicBezTo>
                  <a:pt x="1972871" y="30167"/>
                  <a:pt x="2279632" y="-8511"/>
                  <a:pt x="2586514" y="152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04745" y="4967786"/>
            <a:ext cx="5950897" cy="1035224"/>
          </a:xfrm>
          <a:custGeom>
            <a:avLst/>
            <a:gdLst>
              <a:gd name="connsiteX0" fmla="*/ 145242 w 5950897"/>
              <a:gd name="connsiteY0" fmla="*/ 0 h 1035224"/>
              <a:gd name="connsiteX1" fmla="*/ 5805655 w 5950897"/>
              <a:gd name="connsiteY1" fmla="*/ 0 h 1035224"/>
              <a:gd name="connsiteX2" fmla="*/ 5950897 w 5950897"/>
              <a:gd name="connsiteY2" fmla="*/ 145242 h 1035224"/>
              <a:gd name="connsiteX3" fmla="*/ 5950897 w 5950897"/>
              <a:gd name="connsiteY3" fmla="*/ 889982 h 1035224"/>
              <a:gd name="connsiteX4" fmla="*/ 5805655 w 5950897"/>
              <a:gd name="connsiteY4" fmla="*/ 1035224 h 1035224"/>
              <a:gd name="connsiteX5" fmla="*/ 145242 w 5950897"/>
              <a:gd name="connsiteY5" fmla="*/ 1035224 h 1035224"/>
              <a:gd name="connsiteX6" fmla="*/ 0 w 5950897"/>
              <a:gd name="connsiteY6" fmla="*/ 889982 h 1035224"/>
              <a:gd name="connsiteX7" fmla="*/ 0 w 5950897"/>
              <a:gd name="connsiteY7" fmla="*/ 145242 h 1035224"/>
              <a:gd name="connsiteX8" fmla="*/ 145242 w 5950897"/>
              <a:gd name="connsiteY8" fmla="*/ 0 h 103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0897" h="1035224">
                <a:moveTo>
                  <a:pt x="145242" y="0"/>
                </a:moveTo>
                <a:lnTo>
                  <a:pt x="5805655" y="0"/>
                </a:lnTo>
                <a:cubicBezTo>
                  <a:pt x="5885870" y="0"/>
                  <a:pt x="5950897" y="65027"/>
                  <a:pt x="5950897" y="145242"/>
                </a:cubicBezTo>
                <a:lnTo>
                  <a:pt x="5950897" y="889982"/>
                </a:lnTo>
                <a:cubicBezTo>
                  <a:pt x="5950897" y="970197"/>
                  <a:pt x="5885870" y="1035224"/>
                  <a:pt x="5805655" y="1035224"/>
                </a:cubicBezTo>
                <a:lnTo>
                  <a:pt x="145242" y="1035224"/>
                </a:lnTo>
                <a:cubicBezTo>
                  <a:pt x="65027" y="1035224"/>
                  <a:pt x="0" y="970197"/>
                  <a:pt x="0" y="889982"/>
                </a:cubicBezTo>
                <a:lnTo>
                  <a:pt x="0" y="145242"/>
                </a:lnTo>
                <a:cubicBezTo>
                  <a:pt x="0" y="65027"/>
                  <a:pt x="65027" y="0"/>
                  <a:pt x="14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04745" y="1890214"/>
            <a:ext cx="1915886" cy="1995168"/>
          </a:xfrm>
          <a:custGeom>
            <a:avLst/>
            <a:gdLst>
              <a:gd name="connsiteX0" fmla="*/ 109761 w 1915886"/>
              <a:gd name="connsiteY0" fmla="*/ 0 h 1995168"/>
              <a:gd name="connsiteX1" fmla="*/ 1806125 w 1915886"/>
              <a:gd name="connsiteY1" fmla="*/ 0 h 1995168"/>
              <a:gd name="connsiteX2" fmla="*/ 1915886 w 1915886"/>
              <a:gd name="connsiteY2" fmla="*/ 109761 h 1995168"/>
              <a:gd name="connsiteX3" fmla="*/ 1915886 w 1915886"/>
              <a:gd name="connsiteY3" fmla="*/ 1885407 h 1995168"/>
              <a:gd name="connsiteX4" fmla="*/ 1806125 w 1915886"/>
              <a:gd name="connsiteY4" fmla="*/ 1995168 h 1995168"/>
              <a:gd name="connsiteX5" fmla="*/ 109761 w 1915886"/>
              <a:gd name="connsiteY5" fmla="*/ 1995168 h 1995168"/>
              <a:gd name="connsiteX6" fmla="*/ 0 w 1915886"/>
              <a:gd name="connsiteY6" fmla="*/ 1885407 h 1995168"/>
              <a:gd name="connsiteX7" fmla="*/ 0 w 1915886"/>
              <a:gd name="connsiteY7" fmla="*/ 109761 h 1995168"/>
              <a:gd name="connsiteX8" fmla="*/ 109761 w 1915886"/>
              <a:gd name="connsiteY8" fmla="*/ 0 h 19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886" h="1995168">
                <a:moveTo>
                  <a:pt x="109761" y="0"/>
                </a:moveTo>
                <a:lnTo>
                  <a:pt x="1806125" y="0"/>
                </a:lnTo>
                <a:cubicBezTo>
                  <a:pt x="1866744" y="0"/>
                  <a:pt x="1915886" y="49142"/>
                  <a:pt x="1915886" y="109761"/>
                </a:cubicBezTo>
                <a:lnTo>
                  <a:pt x="1915886" y="1885407"/>
                </a:lnTo>
                <a:cubicBezTo>
                  <a:pt x="1915886" y="1946026"/>
                  <a:pt x="1866744" y="1995168"/>
                  <a:pt x="1806125" y="1995168"/>
                </a:cubicBezTo>
                <a:lnTo>
                  <a:pt x="109761" y="1995168"/>
                </a:lnTo>
                <a:cubicBezTo>
                  <a:pt x="49142" y="1995168"/>
                  <a:pt x="0" y="1946026"/>
                  <a:pt x="0" y="1885407"/>
                </a:cubicBezTo>
                <a:lnTo>
                  <a:pt x="0" y="109761"/>
                </a:lnTo>
                <a:cubicBezTo>
                  <a:pt x="0" y="49142"/>
                  <a:pt x="49142" y="0"/>
                  <a:pt x="1097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7" name="Freeform: Shape 26"/>
          <p:cNvSpPr/>
          <p:nvPr userDrawn="1"/>
        </p:nvSpPr>
        <p:spPr>
          <a:xfrm>
            <a:off x="5632898" y="1846589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54055" y="1132813"/>
            <a:ext cx="3747541" cy="5163056"/>
          </a:xfrm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820830" y="5725186"/>
            <a:ext cx="2442666" cy="1132813"/>
          </a:xfrm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25981" y="5725186"/>
            <a:ext cx="2442666" cy="1132813"/>
          </a:xfrm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6" name="Oval 15"/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31" name="Freeform: Shape 30"/>
          <p:cNvSpPr/>
          <p:nvPr userDrawn="1"/>
        </p:nvSpPr>
        <p:spPr>
          <a:xfrm rot="20158795" flipH="1">
            <a:off x="-2593133" y="4302101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214833" y="1889529"/>
            <a:ext cx="1903232" cy="3801292"/>
          </a:xfrm>
          <a:custGeom>
            <a:avLst/>
            <a:gdLst>
              <a:gd name="connsiteX0" fmla="*/ 88462 w 1903232"/>
              <a:gd name="connsiteY0" fmla="*/ 0 h 3801292"/>
              <a:gd name="connsiteX1" fmla="*/ 1814770 w 1903232"/>
              <a:gd name="connsiteY1" fmla="*/ 0 h 3801292"/>
              <a:gd name="connsiteX2" fmla="*/ 1903232 w 1903232"/>
              <a:gd name="connsiteY2" fmla="*/ 88462 h 3801292"/>
              <a:gd name="connsiteX3" fmla="*/ 1903232 w 1903232"/>
              <a:gd name="connsiteY3" fmla="*/ 3712830 h 3801292"/>
              <a:gd name="connsiteX4" fmla="*/ 1814770 w 1903232"/>
              <a:gd name="connsiteY4" fmla="*/ 3801292 h 3801292"/>
              <a:gd name="connsiteX5" fmla="*/ 88462 w 1903232"/>
              <a:gd name="connsiteY5" fmla="*/ 3801292 h 3801292"/>
              <a:gd name="connsiteX6" fmla="*/ 0 w 1903232"/>
              <a:gd name="connsiteY6" fmla="*/ 3712830 h 3801292"/>
              <a:gd name="connsiteX7" fmla="*/ 0 w 1903232"/>
              <a:gd name="connsiteY7" fmla="*/ 88462 h 3801292"/>
              <a:gd name="connsiteX8" fmla="*/ 88462 w 1903232"/>
              <a:gd name="connsiteY8" fmla="*/ 0 h 380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3232" h="3801292">
                <a:moveTo>
                  <a:pt x="88462" y="0"/>
                </a:moveTo>
                <a:lnTo>
                  <a:pt x="1814770" y="0"/>
                </a:lnTo>
                <a:cubicBezTo>
                  <a:pt x="1863626" y="0"/>
                  <a:pt x="1903232" y="39606"/>
                  <a:pt x="1903232" y="88462"/>
                </a:cubicBezTo>
                <a:lnTo>
                  <a:pt x="1903232" y="3712830"/>
                </a:lnTo>
                <a:cubicBezTo>
                  <a:pt x="1903232" y="3761686"/>
                  <a:pt x="1863626" y="3801292"/>
                  <a:pt x="1814770" y="3801292"/>
                </a:cubicBezTo>
                <a:lnTo>
                  <a:pt x="88462" y="3801292"/>
                </a:lnTo>
                <a:cubicBezTo>
                  <a:pt x="39606" y="3801292"/>
                  <a:pt x="0" y="3761686"/>
                  <a:pt x="0" y="3712830"/>
                </a:cubicBezTo>
                <a:lnTo>
                  <a:pt x="0" y="88462"/>
                </a:lnTo>
                <a:cubicBezTo>
                  <a:pt x="0" y="39606"/>
                  <a:pt x="39606" y="0"/>
                  <a:pt x="884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947068" y="3124692"/>
            <a:ext cx="8297864" cy="10352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327904" y="3429000"/>
            <a:ext cx="1536192" cy="1536192"/>
          </a:xfrm>
          <a:custGeom>
            <a:avLst/>
            <a:gdLst>
              <a:gd name="connsiteX0" fmla="*/ 768096 w 1536192"/>
              <a:gd name="connsiteY0" fmla="*/ 0 h 1536192"/>
              <a:gd name="connsiteX1" fmla="*/ 1536192 w 1536192"/>
              <a:gd name="connsiteY1" fmla="*/ 768096 h 1536192"/>
              <a:gd name="connsiteX2" fmla="*/ 768096 w 1536192"/>
              <a:gd name="connsiteY2" fmla="*/ 1536192 h 1536192"/>
              <a:gd name="connsiteX3" fmla="*/ 0 w 1536192"/>
              <a:gd name="connsiteY3" fmla="*/ 768096 h 1536192"/>
              <a:gd name="connsiteX4" fmla="*/ 768096 w 1536192"/>
              <a:gd name="connsiteY4" fmla="*/ 0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192" h="1536192">
                <a:moveTo>
                  <a:pt x="768096" y="0"/>
                </a:moveTo>
                <a:cubicBezTo>
                  <a:pt x="1192304" y="0"/>
                  <a:pt x="1536192" y="343888"/>
                  <a:pt x="1536192" y="768096"/>
                </a:cubicBezTo>
                <a:cubicBezTo>
                  <a:pt x="1536192" y="1192304"/>
                  <a:pt x="1192304" y="1536192"/>
                  <a:pt x="768096" y="1536192"/>
                </a:cubicBezTo>
                <a:cubicBezTo>
                  <a:pt x="343888" y="1536192"/>
                  <a:pt x="0" y="1192304"/>
                  <a:pt x="0" y="768096"/>
                </a:cubicBezTo>
                <a:cubicBezTo>
                  <a:pt x="0" y="343888"/>
                  <a:pt x="343888" y="0"/>
                  <a:pt x="7680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/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 userDrawn="1"/>
        </p:nvSpPr>
        <p:spPr>
          <a:xfrm rot="15573403" flipH="1">
            <a:off x="-2163055" y="5002840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/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4985085"/>
            <a:ext cx="6446837" cy="187291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25" name="Freeform: Shape 24"/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/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6600" y="1168400"/>
            <a:ext cx="10718800" cy="51181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6675" y="4258101"/>
            <a:ext cx="10358650" cy="176056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8D540-625D-4307-A2BD-2244379CE4B0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4B975-161A-471E-839F-68478EDE726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8221" y="-68856"/>
            <a:ext cx="12248442" cy="6995711"/>
          </a:xfrm>
          <a:prstGeom prst="rect">
            <a:avLst/>
          </a:prstGeom>
          <a:effectLst/>
        </p:spPr>
      </p:pic>
      <p:sp>
        <p:nvSpPr>
          <p:cNvPr id="6" name="矩形 5"/>
          <p:cNvSpPr/>
          <p:nvPr/>
        </p:nvSpPr>
        <p:spPr>
          <a:xfrm>
            <a:off x="-28221" y="-68855"/>
            <a:ext cx="12248442" cy="6995711"/>
          </a:xfrm>
          <a:prstGeom prst="rect">
            <a:avLst/>
          </a:prstGeom>
          <a:solidFill>
            <a:srgbClr val="08102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形 104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62" y="1180346"/>
            <a:ext cx="3605801" cy="3605801"/>
          </a:xfrm>
          <a:prstGeom prst="rect">
            <a:avLst/>
          </a:prstGeom>
          <a:noFill/>
          <a:effectLst/>
        </p:spPr>
      </p:pic>
      <p:sp>
        <p:nvSpPr>
          <p:cNvPr id="2" name="文本框 1"/>
          <p:cNvSpPr txBox="1"/>
          <p:nvPr/>
        </p:nvSpPr>
        <p:spPr>
          <a:xfrm>
            <a:off x="4937125" y="5433060"/>
            <a:ext cx="26828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Corporation</a:t>
            </a:r>
          </a:p>
          <a:p>
            <a:pPr algn="ctr"/>
            <a:endParaRPr kumimoj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Bank of China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47597" y="2613392"/>
            <a:ext cx="729680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5000" b="1" spc="60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latin typeface="Aharoni" panose="02010803020104030203" charset="0"/>
                <a:ea typeface="OPPOSans-H"/>
                <a:cs typeface="Aharoni" panose="02010803020104030203" charset="0"/>
              </a:rPr>
              <a:t>Potable Water </a:t>
            </a:r>
          </a:p>
          <a:p>
            <a:pPr algn="ctr"/>
            <a:r>
              <a:rPr lang="en-US" altLang="en-US" sz="5000" b="1" spc="60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latin typeface="Aharoni" panose="02010803020104030203" charset="0"/>
                <a:ea typeface="OPPOSans-H"/>
                <a:cs typeface="Aharoni" panose="02010803020104030203" charset="0"/>
              </a:rPr>
              <a:t>Supervision Platform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9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13878"/>
            <a:ext cx="12214420" cy="6854282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0" y="4583"/>
            <a:ext cx="12225511" cy="6859859"/>
          </a:xfrm>
          <a:prstGeom prst="rect">
            <a:avLst/>
          </a:prstGeom>
          <a:solidFill>
            <a:srgbClr val="0810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4387" y="579278"/>
            <a:ext cx="4403090" cy="483235"/>
            <a:chOff x="474387" y="626026"/>
            <a:chExt cx="4403090" cy="483235"/>
          </a:xfrm>
        </p:grpSpPr>
        <p:sp>
          <p:nvSpPr>
            <p:cNvPr id="12" name="文本框 11"/>
            <p:cNvSpPr txBox="1"/>
            <p:nvPr/>
          </p:nvSpPr>
          <p:spPr>
            <a:xfrm>
              <a:off x="823002" y="626026"/>
              <a:ext cx="4054475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System architecture</a:t>
              </a: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96" name="Freeform: Shape 14"/>
          <p:cNvSpPr/>
          <p:nvPr/>
        </p:nvSpPr>
        <p:spPr>
          <a:xfrm rot="14307422" flipH="1">
            <a:off x="8403090" y="3192305"/>
            <a:ext cx="5086780" cy="328028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rgbClr val="2D70E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39" name="Slide Number Placeholder 1"/>
          <p:cNvSpPr txBox="1"/>
          <p:nvPr/>
        </p:nvSpPr>
        <p:spPr>
          <a:xfrm>
            <a:off x="11132456" y="641643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69898" y="1627913"/>
            <a:ext cx="8852204" cy="4090670"/>
            <a:chOff x="1639612" y="1418014"/>
            <a:chExt cx="8852204" cy="4090670"/>
          </a:xfrm>
        </p:grpSpPr>
        <p:sp>
          <p:nvSpPr>
            <p:cNvPr id="47" name="文本框 46"/>
            <p:cNvSpPr txBox="1"/>
            <p:nvPr/>
          </p:nvSpPr>
          <p:spPr>
            <a:xfrm>
              <a:off x="7768007" y="4025332"/>
              <a:ext cx="1546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dirty="0"/>
                <a:t>Initiate project/</a:t>
              </a:r>
              <a:r>
                <a:rPr lang="en-US" dirty="0"/>
                <a:t>Set use of funds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74586" y="5221605"/>
              <a:ext cx="1845188" cy="2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dirty="0"/>
                <a:t>Suspend/stop  project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897957" y="1613825"/>
              <a:ext cx="958568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Donate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642905" y="2945569"/>
              <a:ext cx="2037543" cy="2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Query the flows of funds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489243" y="1418014"/>
              <a:ext cx="2590514" cy="469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Query project information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/Initiate an application for funds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639612" y="2942590"/>
              <a:ext cx="2676098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Obtain approval results and funds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639172" y="3937025"/>
              <a:ext cx="1546598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Review application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533182" y="5221664"/>
              <a:ext cx="2219960" cy="2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+mn-ea"/>
                </a:rPr>
                <a:t>Query project information</a:t>
              </a: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1698317" y="1642782"/>
              <a:ext cx="1744766" cy="566492"/>
            </a:xfrm>
            <a:prstGeom prst="roundRect">
              <a:avLst>
                <a:gd name="adj" fmla="val 6420"/>
              </a:avLst>
            </a:prstGeom>
            <a:gradFill>
              <a:gsLst>
                <a:gs pos="100000">
                  <a:srgbClr val="004CC0"/>
                </a:gs>
                <a:gs pos="0">
                  <a:srgbClr val="2D70ED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zh-CN" sz="14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Enterprises</a:t>
              </a: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8416053" y="1487179"/>
              <a:ext cx="2075763" cy="877774"/>
            </a:xfrm>
            <a:prstGeom prst="roundRect">
              <a:avLst>
                <a:gd name="adj" fmla="val 2292"/>
              </a:avLst>
            </a:prstGeom>
            <a:gradFill>
              <a:gsLst>
                <a:gs pos="100000">
                  <a:srgbClr val="004CC0"/>
                </a:gs>
                <a:gs pos="0">
                  <a:srgbClr val="2D70ED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zh-CN" sz="14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Personal users,</a:t>
              </a:r>
            </a:p>
            <a:p>
              <a:pPr algn="ctr" fontAlgn="base"/>
              <a:r>
                <a:rPr lang="en-US" altLang="zh-CN" sz="14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common weal organizations</a:t>
              </a: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1698317" y="4912091"/>
              <a:ext cx="1744766" cy="566492"/>
            </a:xfrm>
            <a:prstGeom prst="roundRect">
              <a:avLst>
                <a:gd name="adj" fmla="val 6420"/>
              </a:avLst>
            </a:prstGeom>
            <a:gradFill>
              <a:gsLst>
                <a:gs pos="100000">
                  <a:srgbClr val="004CC0"/>
                </a:gs>
                <a:gs pos="0">
                  <a:srgbClr val="2D70ED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zh-CN" sz="14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Banks</a:t>
              </a: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8414672" y="4912091"/>
              <a:ext cx="2077144" cy="566492"/>
            </a:xfrm>
            <a:prstGeom prst="roundRect">
              <a:avLst>
                <a:gd name="adj" fmla="val 3795"/>
              </a:avLst>
            </a:prstGeom>
            <a:gradFill>
              <a:gsLst>
                <a:gs pos="100000">
                  <a:srgbClr val="004CC0"/>
                </a:gs>
                <a:gs pos="0">
                  <a:srgbClr val="2D70ED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zh-CN" sz="14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Government</a:t>
              </a:r>
            </a:p>
          </p:txBody>
        </p:sp>
        <p:sp>
          <p:nvSpPr>
            <p:cNvPr id="67" name="圆角右箭头 66"/>
            <p:cNvSpPr/>
            <p:nvPr/>
          </p:nvSpPr>
          <p:spPr>
            <a:xfrm rot="16200000">
              <a:off x="3371161" y="1327302"/>
              <a:ext cx="637757" cy="2465818"/>
            </a:xfrm>
            <a:prstGeom prst="bentArrow">
              <a:avLst>
                <a:gd name="adj1" fmla="val 7739"/>
                <a:gd name="adj2" fmla="val 16363"/>
                <a:gd name="adj3" fmla="val 17250"/>
                <a:gd name="adj4" fmla="val 8058"/>
              </a:avLst>
            </a:prstGeom>
            <a:solidFill>
              <a:srgbClr val="2D7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圆角右箭头 67"/>
            <p:cNvSpPr/>
            <p:nvPr/>
          </p:nvSpPr>
          <p:spPr>
            <a:xfrm>
              <a:off x="2535289" y="3798197"/>
              <a:ext cx="1824355" cy="1071169"/>
            </a:xfrm>
            <a:prstGeom prst="bentArrow">
              <a:avLst>
                <a:gd name="adj1" fmla="val 4311"/>
                <a:gd name="adj2" fmla="val 10166"/>
                <a:gd name="adj3" fmla="val 11973"/>
                <a:gd name="adj4" fmla="val 6649"/>
              </a:avLst>
            </a:prstGeom>
            <a:solidFill>
              <a:srgbClr val="2D7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圆角右箭头 68"/>
            <p:cNvSpPr/>
            <p:nvPr/>
          </p:nvSpPr>
          <p:spPr>
            <a:xfrm rot="10800000">
              <a:off x="3466654" y="4621063"/>
              <a:ext cx="1935968" cy="665892"/>
            </a:xfrm>
            <a:prstGeom prst="bentArrow">
              <a:avLst>
                <a:gd name="adj1" fmla="val 7660"/>
                <a:gd name="adj2" fmla="val 15189"/>
                <a:gd name="adj3" fmla="val 16439"/>
                <a:gd name="adj4" fmla="val 6649"/>
              </a:avLst>
            </a:prstGeom>
            <a:solidFill>
              <a:srgbClr val="2D7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圆角右箭头 69"/>
            <p:cNvSpPr/>
            <p:nvPr/>
          </p:nvSpPr>
          <p:spPr>
            <a:xfrm rot="5400000">
              <a:off x="4080119" y="1292424"/>
              <a:ext cx="811441" cy="2030856"/>
            </a:xfrm>
            <a:prstGeom prst="bentArrow">
              <a:avLst>
                <a:gd name="adj1" fmla="val 6658"/>
                <a:gd name="adj2" fmla="val 15189"/>
                <a:gd name="adj3" fmla="val 16439"/>
                <a:gd name="adj4" fmla="val 6649"/>
              </a:avLst>
            </a:prstGeom>
            <a:solidFill>
              <a:srgbClr val="2D7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圆角右箭头 70"/>
            <p:cNvSpPr/>
            <p:nvPr/>
          </p:nvSpPr>
          <p:spPr>
            <a:xfrm rot="5400000" flipV="1">
              <a:off x="6967866" y="1264695"/>
              <a:ext cx="755979" cy="2030856"/>
            </a:xfrm>
            <a:prstGeom prst="bentArrow">
              <a:avLst>
                <a:gd name="adj1" fmla="val 6658"/>
                <a:gd name="adj2" fmla="val 15189"/>
                <a:gd name="adj3" fmla="val 16439"/>
                <a:gd name="adj4" fmla="val 6649"/>
              </a:avLst>
            </a:prstGeom>
            <a:solidFill>
              <a:srgbClr val="2D7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圆角右箭头 71"/>
            <p:cNvSpPr/>
            <p:nvPr/>
          </p:nvSpPr>
          <p:spPr>
            <a:xfrm rot="5400000" flipH="1">
              <a:off x="8028629" y="1339973"/>
              <a:ext cx="514138" cy="2564096"/>
            </a:xfrm>
            <a:prstGeom prst="bentArrow">
              <a:avLst>
                <a:gd name="adj1" fmla="val 9465"/>
                <a:gd name="adj2" fmla="val 23593"/>
                <a:gd name="adj3" fmla="val 17250"/>
                <a:gd name="adj4" fmla="val 8058"/>
              </a:avLst>
            </a:prstGeom>
            <a:solidFill>
              <a:srgbClr val="2D7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圆角右箭头 72"/>
            <p:cNvSpPr/>
            <p:nvPr/>
          </p:nvSpPr>
          <p:spPr>
            <a:xfrm flipH="1">
              <a:off x="7582829" y="3798197"/>
              <a:ext cx="1857070" cy="1071169"/>
            </a:xfrm>
            <a:prstGeom prst="bentArrow">
              <a:avLst>
                <a:gd name="adj1" fmla="val 4311"/>
                <a:gd name="adj2" fmla="val 10166"/>
                <a:gd name="adj3" fmla="val 11973"/>
                <a:gd name="adj4" fmla="val 6649"/>
              </a:avLst>
            </a:prstGeom>
            <a:solidFill>
              <a:srgbClr val="2D7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圆角右箭头 73"/>
            <p:cNvSpPr/>
            <p:nvPr/>
          </p:nvSpPr>
          <p:spPr>
            <a:xfrm rot="10800000" flipH="1">
              <a:off x="6431597" y="4621063"/>
              <a:ext cx="1935968" cy="665892"/>
            </a:xfrm>
            <a:prstGeom prst="bentArrow">
              <a:avLst>
                <a:gd name="adj1" fmla="val 7660"/>
                <a:gd name="adj2" fmla="val 15189"/>
                <a:gd name="adj3" fmla="val 16439"/>
                <a:gd name="adj4" fmla="val 6649"/>
              </a:avLst>
            </a:prstGeom>
            <a:solidFill>
              <a:srgbClr val="2D7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299570" y="2635807"/>
              <a:ext cx="3343335" cy="2070007"/>
              <a:chOff x="4299570" y="2658109"/>
              <a:chExt cx="3343335" cy="207000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299570" y="2658109"/>
                <a:ext cx="3343335" cy="2070007"/>
              </a:xfrm>
              <a:prstGeom prst="ellipse">
                <a:avLst/>
              </a:prstGeom>
              <a:gradFill>
                <a:gsLst>
                  <a:gs pos="100000">
                    <a:srgbClr val="004CC0"/>
                  </a:gs>
                  <a:gs pos="0">
                    <a:srgbClr val="2D70ED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4775112" y="2960534"/>
                <a:ext cx="2392251" cy="652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Automatic transfer contract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Fund usage check contract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Automatic alter contract</a:t>
                </a: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5005359" y="4114112"/>
                <a:ext cx="1931757" cy="366863"/>
              </a:xfrm>
              <a:prstGeom prst="roundRect">
                <a:avLst>
                  <a:gd name="adj" fmla="val 2751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1400" b="1" noProof="1">
                    <a:solidFill>
                      <a:srgbClr val="0031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CouchDB</a:t>
                </a: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4868908" y="3673898"/>
                <a:ext cx="2204658" cy="366863"/>
              </a:xfrm>
              <a:prstGeom prst="roundRect">
                <a:avLst>
                  <a:gd name="adj" fmla="val 2751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1400" b="1" noProof="1">
                    <a:solidFill>
                      <a:srgbClr val="0031A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IBM FabricBlockChain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718"/>
            <a:ext cx="12214420" cy="6854282"/>
          </a:xfrm>
          <a:prstGeom prst="rect">
            <a:avLst/>
          </a:prstGeom>
        </p:spPr>
      </p:pic>
      <p:sp>
        <p:nvSpPr>
          <p:cNvPr id="94" name="Rectangle 4"/>
          <p:cNvSpPr/>
          <p:nvPr/>
        </p:nvSpPr>
        <p:spPr>
          <a:xfrm>
            <a:off x="238" y="0"/>
            <a:ext cx="12214182" cy="6861718"/>
          </a:xfrm>
          <a:prstGeom prst="rect">
            <a:avLst/>
          </a:prstGeom>
          <a:solidFill>
            <a:srgbClr val="0810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4387" y="569118"/>
            <a:ext cx="8135620" cy="483235"/>
            <a:chOff x="474387" y="626026"/>
            <a:chExt cx="8135620" cy="483235"/>
          </a:xfrm>
        </p:grpSpPr>
        <p:sp>
          <p:nvSpPr>
            <p:cNvPr id="12" name="文本框 11"/>
            <p:cNvSpPr txBox="1"/>
            <p:nvPr/>
          </p:nvSpPr>
          <p:spPr>
            <a:xfrm>
              <a:off x="823002" y="626026"/>
              <a:ext cx="7787005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24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Solution details </a:t>
              </a: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126" name="Freeform: Shape 13"/>
          <p:cNvSpPr/>
          <p:nvPr/>
        </p:nvSpPr>
        <p:spPr>
          <a:xfrm rot="20158795" flipH="1">
            <a:off x="-754268" y="5985303"/>
            <a:ext cx="2307485" cy="1419147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rgbClr val="2D70E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25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7601" y="1320165"/>
            <a:ext cx="5668415" cy="4766310"/>
            <a:chOff x="260579" y="1320165"/>
            <a:chExt cx="5668415" cy="4766310"/>
          </a:xfrm>
        </p:grpSpPr>
        <p:grpSp>
          <p:nvGrpSpPr>
            <p:cNvPr id="2" name="组合 1"/>
            <p:cNvGrpSpPr/>
            <p:nvPr/>
          </p:nvGrpSpPr>
          <p:grpSpPr>
            <a:xfrm>
              <a:off x="260579" y="1320165"/>
              <a:ext cx="5668415" cy="4766310"/>
              <a:chOff x="641397" y="1926044"/>
              <a:chExt cx="4195297" cy="3986238"/>
            </a:xfrm>
          </p:grpSpPr>
          <p:sp>
            <p:nvSpPr>
              <p:cNvPr id="75" name="圆角矩形 74"/>
              <p:cNvSpPr/>
              <p:nvPr/>
            </p:nvSpPr>
            <p:spPr>
              <a:xfrm>
                <a:off x="641397" y="3157940"/>
                <a:ext cx="878834" cy="695325"/>
              </a:xfrm>
              <a:prstGeom prst="roundRect">
                <a:avLst>
                  <a:gd name="adj" fmla="val 3237"/>
                </a:avLst>
              </a:prstGeom>
              <a:gradFill>
                <a:gsLst>
                  <a:gs pos="100000">
                    <a:srgbClr val="004CC0"/>
                  </a:gs>
                  <a:gs pos="0">
                    <a:srgbClr val="2D70ED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fontAlgn="base"/>
                <a:r>
                  <a:rPr lang="en-US" altLang="zh-CN" sz="1400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Banks/</a:t>
                </a:r>
              </a:p>
              <a:p>
                <a:pPr algn="ctr" fontAlgn="base"/>
                <a:r>
                  <a:rPr lang="zh-CN" altLang="en-US" sz="1400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public service</a:t>
                </a:r>
                <a:r>
                  <a:rPr lang="en-US" altLang="zh-CN" sz="1400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1778621" y="2449521"/>
                <a:ext cx="3058073" cy="3462761"/>
              </a:xfrm>
              <a:prstGeom prst="roundRect">
                <a:avLst>
                  <a:gd name="adj" fmla="val 1220"/>
                </a:avLst>
              </a:prstGeom>
              <a:noFill/>
              <a:ln w="15875">
                <a:solidFill>
                  <a:srgbClr val="329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tIns="108000" rtlCol="0" anchor="t"/>
              <a:lstStyle/>
              <a:p>
                <a:pPr algn="ctr"/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</a:t>
                </a: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3409380" y="3325423"/>
                <a:ext cx="1059324" cy="430170"/>
              </a:xfrm>
              <a:prstGeom prst="roundRect">
                <a:avLst>
                  <a:gd name="adj" fmla="val 5302"/>
                </a:avLst>
              </a:prstGeom>
              <a:gradFill>
                <a:gsLst>
                  <a:gs pos="100000">
                    <a:srgbClr val="004CC0"/>
                  </a:gs>
                  <a:gs pos="0">
                    <a:srgbClr val="2D70ED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1200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Fund usage check contract</a:t>
                </a: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3309817" y="4790519"/>
                <a:ext cx="1112895" cy="371589"/>
              </a:xfrm>
              <a:prstGeom prst="roundRect">
                <a:avLst>
                  <a:gd name="adj" fmla="val 5302"/>
                </a:avLst>
              </a:prstGeom>
              <a:gradFill>
                <a:gsLst>
                  <a:gs pos="100000">
                    <a:srgbClr val="004CC0"/>
                  </a:gs>
                  <a:gs pos="0">
                    <a:srgbClr val="2D70ED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Automatic alert contract</a:t>
                </a:r>
                <a:endParaRPr lang="en-US" altLang="zh-CN" sz="12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3363001" y="1926044"/>
                <a:ext cx="1222375" cy="430530"/>
              </a:xfrm>
              <a:prstGeom prst="roundRect">
                <a:avLst>
                  <a:gd name="adj" fmla="val 6420"/>
                </a:avLst>
              </a:prstGeom>
              <a:gradFill>
                <a:gsLst>
                  <a:gs pos="100000">
                    <a:srgbClr val="004CC0"/>
                  </a:gs>
                  <a:gs pos="0">
                    <a:srgbClr val="2D70ED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1400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1400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nterprises</a:t>
                </a:r>
              </a:p>
            </p:txBody>
          </p:sp>
          <p:sp>
            <p:nvSpPr>
              <p:cNvPr id="5" name="圆角右箭头 4"/>
              <p:cNvSpPr/>
              <p:nvPr/>
            </p:nvSpPr>
            <p:spPr>
              <a:xfrm>
                <a:off x="1035366" y="2059937"/>
                <a:ext cx="2305342" cy="993934"/>
              </a:xfrm>
              <a:prstGeom prst="bentArrow">
                <a:avLst>
                  <a:gd name="adj1" fmla="val 3959"/>
                  <a:gd name="adj2" fmla="val 7802"/>
                  <a:gd name="adj3" fmla="val 7480"/>
                  <a:gd name="adj4" fmla="val 15405"/>
                </a:avLst>
              </a:prstGeom>
              <a:solidFill>
                <a:srgbClr val="2D7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111842" y="2598384"/>
                <a:ext cx="492534" cy="223051"/>
              </a:xfrm>
              <a:prstGeom prst="rect">
                <a:avLst/>
              </a:prstGeom>
              <a:solidFill>
                <a:srgbClr val="0070C0">
                  <a:alpha val="60000"/>
                </a:srgbClr>
              </a:solidFill>
            </p:spPr>
            <p:txBody>
              <a:bodyPr wrap="square" lIns="72000" tIns="36000" rIns="72000" bIns="36000" rtlCol="0" anchor="ctr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loan</a:t>
                </a:r>
              </a:p>
            </p:txBody>
          </p:sp>
          <p:sp>
            <p:nvSpPr>
              <p:cNvPr id="7" name="右箭头 6"/>
              <p:cNvSpPr/>
              <p:nvPr/>
            </p:nvSpPr>
            <p:spPr>
              <a:xfrm rot="5400000">
                <a:off x="3434160" y="2706640"/>
                <a:ext cx="827413" cy="162141"/>
              </a:xfrm>
              <a:prstGeom prst="rightArrow">
                <a:avLst>
                  <a:gd name="adj1" fmla="val 28378"/>
                  <a:gd name="adj2" fmla="val 47169"/>
                </a:avLst>
              </a:prstGeom>
              <a:solidFill>
                <a:srgbClr val="2D7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3945792" y="2521643"/>
                <a:ext cx="837966" cy="376000"/>
              </a:xfrm>
              <a:prstGeom prst="rect">
                <a:avLst/>
              </a:prstGeom>
              <a:solidFill>
                <a:srgbClr val="0070C0">
                  <a:alpha val="60000"/>
                </a:srgbClr>
              </a:solidFill>
            </p:spPr>
            <p:txBody>
              <a:bodyPr wrap="square" tIns="36000" bIns="36000" rtlCol="0" anchor="ctr">
                <a:spAutoFit/>
              </a:bodyPr>
              <a:lstStyle/>
              <a:p>
                <a:pPr algn="ctr"/>
                <a:r>
                  <a:rPr kumimoji="1"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Application for funds</a:t>
                </a:r>
              </a:p>
            </p:txBody>
          </p:sp>
          <p:sp>
            <p:nvSpPr>
              <p:cNvPr id="88" name="圆角右箭头 87"/>
              <p:cNvSpPr/>
              <p:nvPr/>
            </p:nvSpPr>
            <p:spPr>
              <a:xfrm rot="16200000">
                <a:off x="1566598" y="3269738"/>
                <a:ext cx="1092949" cy="2356217"/>
              </a:xfrm>
              <a:prstGeom prst="bentArrow">
                <a:avLst>
                  <a:gd name="adj1" fmla="val 5697"/>
                  <a:gd name="adj2" fmla="val 10765"/>
                  <a:gd name="adj3" fmla="val 11279"/>
                  <a:gd name="adj4" fmla="val 18794"/>
                </a:avLst>
              </a:prstGeom>
              <a:solidFill>
                <a:srgbClr val="2D7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0" name="右箭头 89"/>
              <p:cNvSpPr/>
              <p:nvPr/>
            </p:nvSpPr>
            <p:spPr>
              <a:xfrm rot="10800000">
                <a:off x="1549153" y="3414712"/>
                <a:ext cx="378467" cy="165980"/>
              </a:xfrm>
              <a:prstGeom prst="rightArrow">
                <a:avLst>
                  <a:gd name="adj1" fmla="val 28378"/>
                  <a:gd name="adj2" fmla="val 47169"/>
                </a:avLst>
              </a:prstGeom>
              <a:solidFill>
                <a:srgbClr val="2D7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2942225" y="3245759"/>
                <a:ext cx="405118" cy="230486"/>
              </a:xfrm>
              <a:prstGeom prst="rect">
                <a:avLst/>
              </a:prstGeom>
              <a:solidFill>
                <a:srgbClr val="0070C0">
                  <a:alpha val="60000"/>
                </a:srgbClr>
              </a:solidFill>
            </p:spPr>
            <p:txBody>
              <a:bodyPr wrap="square" lIns="54000" rIns="72000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pass</a:t>
                </a: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1956687" y="3271253"/>
                <a:ext cx="969558" cy="498147"/>
              </a:xfrm>
              <a:prstGeom prst="roundRect">
                <a:avLst>
                  <a:gd name="adj" fmla="val 4184"/>
                </a:avLst>
              </a:prstGeom>
              <a:gradFill>
                <a:gsLst>
                  <a:gs pos="100000">
                    <a:srgbClr val="004CC0"/>
                  </a:gs>
                  <a:gs pos="0">
                    <a:srgbClr val="2D70ED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Automatic transfer contract</a:t>
                </a:r>
                <a:endParaRPr lang="en-US" altLang="zh-CN" sz="1200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右箭头 38"/>
              <p:cNvSpPr/>
              <p:nvPr/>
            </p:nvSpPr>
            <p:spPr>
              <a:xfrm rot="10800000">
                <a:off x="2955520" y="3446576"/>
                <a:ext cx="378467" cy="165980"/>
              </a:xfrm>
              <a:prstGeom prst="rightArrow">
                <a:avLst>
                  <a:gd name="adj1" fmla="val 28378"/>
                  <a:gd name="adj2" fmla="val 47169"/>
                </a:avLst>
              </a:prstGeom>
              <a:solidFill>
                <a:srgbClr val="2D7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右箭头 42"/>
              <p:cNvSpPr/>
              <p:nvPr/>
            </p:nvSpPr>
            <p:spPr>
              <a:xfrm rot="5400000">
                <a:off x="3412417" y="4233507"/>
                <a:ext cx="870429" cy="162611"/>
              </a:xfrm>
              <a:prstGeom prst="rightArrow">
                <a:avLst>
                  <a:gd name="adj1" fmla="val 28378"/>
                  <a:gd name="adj2" fmla="val 47169"/>
                </a:avLst>
              </a:prstGeom>
              <a:solidFill>
                <a:srgbClr val="2D7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3924173" y="4132124"/>
                <a:ext cx="859584" cy="223051"/>
              </a:xfrm>
              <a:prstGeom prst="rect">
                <a:avLst/>
              </a:prstGeom>
              <a:solidFill>
                <a:srgbClr val="0070C0">
                  <a:alpha val="60000"/>
                </a:srgbClr>
              </a:solidFill>
            </p:spPr>
            <p:txBody>
              <a:bodyPr wrap="square" lIns="72000" tIns="36000" rIns="72000" bIns="36000" rtlCol="0" anchor="ctr">
                <a:spAutoFit/>
              </a:bodyPr>
              <a:lstStyle/>
              <a:p>
                <a:pPr algn="ctr"/>
                <a:r>
                  <a:rPr kumimoji="1"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rejected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140041" y="4176203"/>
                <a:ext cx="464335" cy="223051"/>
              </a:xfrm>
              <a:prstGeom prst="rect">
                <a:avLst/>
              </a:prstGeom>
              <a:solidFill>
                <a:srgbClr val="0070C0">
                  <a:alpha val="60000"/>
                </a:srgbClr>
              </a:solidFill>
            </p:spPr>
            <p:txBody>
              <a:bodyPr wrap="square" lIns="72000" tIns="36000" rIns="72000" bIns="36000" rtlCol="0" anchor="ctr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alert</a:t>
                </a: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2055495" y="5545693"/>
              <a:ext cx="3395980" cy="31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Potable Water Supervision Platform</a:t>
              </a:r>
            </a:p>
          </p:txBody>
        </p:sp>
      </p:grpSp>
      <p:sp>
        <p:nvSpPr>
          <p:cNvPr id="8" name="文本框 50"/>
          <p:cNvSpPr txBox="1"/>
          <p:nvPr/>
        </p:nvSpPr>
        <p:spPr>
          <a:xfrm>
            <a:off x="6491922" y="1879918"/>
            <a:ext cx="5213350" cy="3108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nterprises apply for funds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</a:pPr>
            <a:r>
              <a:rPr 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Fund usage checking:</a:t>
            </a: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purpose of the fund is verified</a:t>
            </a:r>
            <a:endParaRPr lang="zh-CN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submitted materials are true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counterparties are operating normally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enterprises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are operating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regularly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</a:pP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 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Alert Or Loan</a:t>
            </a:r>
            <a:endParaRPr lang="en-US" altLang="zh-CN" sz="16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7142"/>
            <a:ext cx="12192001" cy="6872285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-11091" y="-21906"/>
            <a:ext cx="12214182" cy="6879426"/>
          </a:xfrm>
          <a:prstGeom prst="rect">
            <a:avLst/>
          </a:prstGeom>
          <a:solidFill>
            <a:srgbClr val="0810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4387" y="569118"/>
            <a:ext cx="4566844" cy="460375"/>
            <a:chOff x="474387" y="626026"/>
            <a:chExt cx="4566844" cy="460375"/>
          </a:xfrm>
        </p:grpSpPr>
        <p:sp>
          <p:nvSpPr>
            <p:cNvPr id="12" name="文本框 11"/>
            <p:cNvSpPr txBox="1"/>
            <p:nvPr/>
          </p:nvSpPr>
          <p:spPr>
            <a:xfrm>
              <a:off x="823274" y="626026"/>
              <a:ext cx="421795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Economic and social value</a:t>
              </a: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154" name="Freeform: Shape 13"/>
          <p:cNvSpPr/>
          <p:nvPr/>
        </p:nvSpPr>
        <p:spPr>
          <a:xfrm rot="20158795" flipH="1">
            <a:off x="-754268" y="5992860"/>
            <a:ext cx="2307485" cy="1419147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rgbClr val="2D70E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23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33355" y="1832884"/>
            <a:ext cx="7925291" cy="4081282"/>
            <a:chOff x="2130340" y="1832884"/>
            <a:chExt cx="7925291" cy="4081282"/>
          </a:xfrm>
        </p:grpSpPr>
        <p:grpSp>
          <p:nvGrpSpPr>
            <p:cNvPr id="7" name="组合 6"/>
            <p:cNvGrpSpPr/>
            <p:nvPr/>
          </p:nvGrpSpPr>
          <p:grpSpPr>
            <a:xfrm>
              <a:off x="5526248" y="3306788"/>
              <a:ext cx="1133475" cy="1133475"/>
              <a:chOff x="5246581" y="2319891"/>
              <a:chExt cx="1321304" cy="1321304"/>
            </a:xfrm>
          </p:grpSpPr>
          <p:sp>
            <p:nvSpPr>
              <p:cNvPr id="20" name="Oval 47"/>
              <p:cNvSpPr/>
              <p:nvPr/>
            </p:nvSpPr>
            <p:spPr>
              <a:xfrm rot="2439761">
                <a:off x="5252749" y="2326059"/>
                <a:ext cx="1308969" cy="1308969"/>
              </a:xfrm>
              <a:prstGeom prst="ellipse">
                <a:avLst/>
              </a:prstGeom>
              <a:noFill/>
              <a:ln w="889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5" name="Arc 48"/>
              <p:cNvSpPr/>
              <p:nvPr/>
            </p:nvSpPr>
            <p:spPr>
              <a:xfrm rot="2439761">
                <a:off x="5246581" y="2319891"/>
                <a:ext cx="1321304" cy="1321304"/>
              </a:xfrm>
              <a:prstGeom prst="arc">
                <a:avLst>
                  <a:gd name="adj1" fmla="val 17007328"/>
                  <a:gd name="adj2" fmla="val 4451737"/>
                </a:avLst>
              </a:prstGeom>
              <a:ln w="88900" cap="rnd">
                <a:solidFill>
                  <a:srgbClr val="2660E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Arc 48"/>
              <p:cNvSpPr/>
              <p:nvPr/>
            </p:nvSpPr>
            <p:spPr>
              <a:xfrm rot="13239761">
                <a:off x="5246581" y="2319891"/>
                <a:ext cx="1321304" cy="1321304"/>
              </a:xfrm>
              <a:prstGeom prst="arc">
                <a:avLst>
                  <a:gd name="adj1" fmla="val 17007328"/>
                  <a:gd name="adj2" fmla="val 4451737"/>
                </a:avLst>
              </a:prstGeom>
              <a:ln w="88900" cap="rnd">
                <a:solidFill>
                  <a:srgbClr val="2660ED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130340" y="1832884"/>
              <a:ext cx="3456001" cy="4081282"/>
              <a:chOff x="1331669" y="1717176"/>
              <a:chExt cx="3456001" cy="4081282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1331670" y="2270458"/>
                <a:ext cx="3456000" cy="3528000"/>
              </a:xfrm>
              <a:prstGeom prst="roundRect">
                <a:avLst>
                  <a:gd name="adj" fmla="val 0"/>
                </a:avLst>
              </a:prstGeom>
              <a:solidFill>
                <a:srgbClr val="003EB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tIns="0" rIns="288000" bIns="36000" rtlCol="0" anchor="ctr"/>
              <a:lstStyle/>
              <a:p>
                <a:pPr>
                  <a:lnSpc>
                    <a:spcPct val="150000"/>
                  </a:lnSpc>
                </a:pPr>
                <a:r>
                  <a:rPr kumimoji="1" lang="en-GB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Users can keep abreast of  the whereabouts of charity donations and understand the effectiveness </a:t>
                </a:r>
                <a:r>
                  <a:rPr kumimoji="1" lang="en-US" altLang="en-GB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of project</a:t>
                </a:r>
                <a:r>
                  <a:rPr kumimoji="1" lang="en-GB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 order to improve the credibility of public welfare organizations.</a:t>
                </a:r>
              </a:p>
            </p:txBody>
          </p:sp>
          <p:sp>
            <p:nvSpPr>
              <p:cNvPr id="2" name="圆角矩形 1"/>
              <p:cNvSpPr/>
              <p:nvPr/>
            </p:nvSpPr>
            <p:spPr>
              <a:xfrm>
                <a:off x="1331669" y="1717176"/>
                <a:ext cx="3456000" cy="648000"/>
              </a:xfrm>
              <a:prstGeom prst="roundRect">
                <a:avLst>
                  <a:gd name="adj" fmla="val 0"/>
                </a:avLst>
              </a:prstGeom>
              <a:solidFill>
                <a:srgbClr val="266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ctr"/>
                <a:r>
                  <a:rPr kumimoji="1" lang="en-GB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Enhance the awareness of social public welfare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599630" y="1832884"/>
              <a:ext cx="3456001" cy="4081282"/>
              <a:chOff x="6636967" y="2057612"/>
              <a:chExt cx="3456001" cy="4081282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6636968" y="2610894"/>
                <a:ext cx="3456000" cy="3528000"/>
              </a:xfrm>
              <a:prstGeom prst="roundRect">
                <a:avLst>
                  <a:gd name="adj" fmla="val 0"/>
                </a:avLst>
              </a:prstGeom>
              <a:solidFill>
                <a:srgbClr val="003EB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88000" tIns="0" rIns="288000" bIns="3600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GB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achievement can be extended to other industries, such as agriculture, forestry, animal husbandry, fishery, manufacturing. </a:t>
                </a:r>
                <a:endParaRPr kumimoji="1" lang="en-GB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6636967" y="2057612"/>
                <a:ext cx="3456000" cy="648000"/>
              </a:xfrm>
              <a:prstGeom prst="roundRect">
                <a:avLst>
                  <a:gd name="adj" fmla="val 0"/>
                </a:avLst>
              </a:prstGeom>
              <a:solidFill>
                <a:srgbClr val="266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ctr"/>
                <a:r>
                  <a:rPr kumimoji="1" lang="en-GB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expansibility </a:t>
                </a:r>
                <a:r>
                  <a:rPr kumimoji="1" lang="en-US" altLang="en-GB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of creative application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1" y="-4761"/>
            <a:ext cx="12189655" cy="6862761"/>
          </a:xfrm>
          <a:prstGeom prst="rect">
            <a:avLst/>
          </a:prstGeom>
        </p:spPr>
      </p:pic>
      <p:sp>
        <p:nvSpPr>
          <p:cNvPr id="20" name="Rectangle 4"/>
          <p:cNvSpPr/>
          <p:nvPr/>
        </p:nvSpPr>
        <p:spPr>
          <a:xfrm>
            <a:off x="0" y="0"/>
            <a:ext cx="12189655" cy="6858000"/>
          </a:xfrm>
          <a:prstGeom prst="rect">
            <a:avLst/>
          </a:prstGeom>
          <a:solidFill>
            <a:srgbClr val="08102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7" name="Freeform: Shape 6"/>
          <p:cNvSpPr/>
          <p:nvPr/>
        </p:nvSpPr>
        <p:spPr>
          <a:xfrm rot="20158795" flipH="1">
            <a:off x="-1537611" y="4550334"/>
            <a:ext cx="5447731" cy="3350459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rgbClr val="2D70E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8" name="Freeform: Shape 7"/>
          <p:cNvSpPr/>
          <p:nvPr/>
        </p:nvSpPr>
        <p:spPr>
          <a:xfrm rot="10955266" flipH="1">
            <a:off x="8887186" y="-637560"/>
            <a:ext cx="5663504" cy="3580133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rgbClr val="2D70E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947068" y="2911389"/>
            <a:ext cx="8297864" cy="103522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175" y="0"/>
            <a:ext cx="12185650" cy="6853239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-3175" y="-22542"/>
            <a:ext cx="12191999" cy="6876000"/>
          </a:xfrm>
          <a:prstGeom prst="rect">
            <a:avLst/>
          </a:prstGeom>
          <a:solidFill>
            <a:srgbClr val="0810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14" name="Freeform: Shape 13"/>
          <p:cNvSpPr/>
          <p:nvPr/>
        </p:nvSpPr>
        <p:spPr>
          <a:xfrm rot="20158795" flipH="1">
            <a:off x="-754268" y="5985303"/>
            <a:ext cx="2307485" cy="1419147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rgbClr val="40A9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15" name="Freeform: Shape 14"/>
          <p:cNvSpPr/>
          <p:nvPr/>
        </p:nvSpPr>
        <p:spPr>
          <a:xfrm rot="10955266" flipH="1">
            <a:off x="10036857" y="-502713"/>
            <a:ext cx="3992044" cy="2455184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rgbClr val="2D70E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876000" y="5334300"/>
            <a:ext cx="10440000" cy="8229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large amount of capital investment is needed to improve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potable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water problem. At the same time, the correct use of the invest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ed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funds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requires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full supervision and tracking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474345" y="568960"/>
            <a:ext cx="5819775" cy="460375"/>
            <a:chOff x="474387" y="626026"/>
            <a:chExt cx="5164455" cy="460375"/>
          </a:xfrm>
        </p:grpSpPr>
        <p:sp>
          <p:nvSpPr>
            <p:cNvPr id="20" name="文本框 19"/>
            <p:cNvSpPr txBox="1"/>
            <p:nvPr/>
          </p:nvSpPr>
          <p:spPr>
            <a:xfrm>
              <a:off x="823002" y="626026"/>
              <a:ext cx="481584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Global water quality problems</a:t>
              </a:r>
            </a:p>
          </p:txBody>
        </p:sp>
        <p:pic>
          <p:nvPicPr>
            <p:cNvPr id="105" name="图形 10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46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6000" y="1446974"/>
            <a:ext cx="9079397" cy="4589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Every Year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due to water pollution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1024184" y="2242773"/>
            <a:ext cx="10143633" cy="2539781"/>
            <a:chOff x="1037385" y="2370993"/>
            <a:chExt cx="10143633" cy="2539781"/>
          </a:xfrm>
        </p:grpSpPr>
        <p:cxnSp>
          <p:nvCxnSpPr>
            <p:cNvPr id="69" name="直线连接符 68"/>
            <p:cNvCxnSpPr/>
            <p:nvPr/>
          </p:nvCxnSpPr>
          <p:spPr>
            <a:xfrm>
              <a:off x="2268835" y="2766993"/>
              <a:ext cx="7537783" cy="0"/>
            </a:xfrm>
            <a:prstGeom prst="line">
              <a:avLst/>
            </a:prstGeom>
            <a:ln w="38100">
              <a:solidFill>
                <a:srgbClr val="2660E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组合 82"/>
            <p:cNvGrpSpPr/>
            <p:nvPr/>
          </p:nvGrpSpPr>
          <p:grpSpPr>
            <a:xfrm>
              <a:off x="9237018" y="2370993"/>
              <a:ext cx="1944000" cy="2539781"/>
              <a:chOff x="9289758" y="2370993"/>
              <a:chExt cx="1944000" cy="2539781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9289758" y="2936581"/>
                <a:ext cx="1944000" cy="1974193"/>
              </a:xfrm>
              <a:prstGeom prst="roundRect">
                <a:avLst>
                  <a:gd name="adj" fmla="val 2151"/>
                </a:avLst>
              </a:prstGeom>
              <a:solidFill>
                <a:srgbClr val="003EB5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72000" rIns="180000" bIns="72000" rtlCol="0" anchor="ctr"/>
              <a:lstStyle/>
              <a:p>
                <a:pPr>
                  <a:lnSpc>
                    <a:spcPts val="1980"/>
                  </a:lnSpc>
                </a:pPr>
                <a:r>
                  <a:rPr lang="en-GB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70 million people suffer from gallstones and kidney stones !!!!!</a:t>
                </a:r>
              </a:p>
            </p:txBody>
          </p:sp>
          <p:sp>
            <p:nvSpPr>
              <p:cNvPr id="63" name="Oval 10"/>
              <p:cNvSpPr>
                <a:spLocks noChangeAspect="1" noChangeArrowheads="1"/>
              </p:cNvSpPr>
              <p:nvPr/>
            </p:nvSpPr>
            <p:spPr bwMode="auto">
              <a:xfrm>
                <a:off x="9864892" y="2370993"/>
                <a:ext cx="793733" cy="792000"/>
              </a:xfrm>
              <a:prstGeom prst="ellipse">
                <a:avLst/>
              </a:prstGeom>
              <a:solidFill>
                <a:srgbClr val="2660ED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 dirty="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pic>
            <p:nvPicPr>
              <p:cNvPr id="73" name="图形 72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10036758" y="2541993"/>
                <a:ext cx="450000" cy="450000"/>
              </a:xfrm>
              <a:prstGeom prst="rect">
                <a:avLst/>
              </a:prstGeom>
            </p:spPr>
          </p:pic>
        </p:grpSp>
        <p:grpSp>
          <p:nvGrpSpPr>
            <p:cNvPr id="85" name="组合 84"/>
            <p:cNvGrpSpPr/>
            <p:nvPr/>
          </p:nvGrpSpPr>
          <p:grpSpPr>
            <a:xfrm>
              <a:off x="5137201" y="2370993"/>
              <a:ext cx="1944000" cy="2539781"/>
              <a:chOff x="5124000" y="2370993"/>
              <a:chExt cx="1944000" cy="2539781"/>
            </a:xfrm>
          </p:grpSpPr>
          <p:sp>
            <p:nvSpPr>
              <p:cNvPr id="56" name="圆角矩形 55"/>
              <p:cNvSpPr/>
              <p:nvPr/>
            </p:nvSpPr>
            <p:spPr>
              <a:xfrm>
                <a:off x="5124000" y="2936581"/>
                <a:ext cx="1944000" cy="1974193"/>
              </a:xfrm>
              <a:prstGeom prst="roundRect">
                <a:avLst>
                  <a:gd name="adj" fmla="val 2151"/>
                </a:avLst>
              </a:prstGeom>
              <a:solidFill>
                <a:srgbClr val="003EB5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72000" rIns="180000" bIns="72000" rtlCol="0" anchor="ctr"/>
              <a:lstStyle/>
              <a:p>
                <a:pPr>
                  <a:lnSpc>
                    <a:spcPts val="1980"/>
                  </a:lnSpc>
                </a:pPr>
                <a:r>
                  <a:rPr lang="en-GB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35 million people suffer from cardiovascular disease !!!</a:t>
                </a:r>
              </a:p>
            </p:txBody>
          </p:sp>
          <p:sp>
            <p:nvSpPr>
              <p:cNvPr id="57" name="Oval 10"/>
              <p:cNvSpPr>
                <a:spLocks noChangeAspect="1" noChangeArrowheads="1"/>
              </p:cNvSpPr>
              <p:nvPr/>
            </p:nvSpPr>
            <p:spPr bwMode="auto">
              <a:xfrm>
                <a:off x="5699134" y="2370993"/>
                <a:ext cx="793733" cy="792000"/>
              </a:xfrm>
              <a:prstGeom prst="ellipse">
                <a:avLst/>
              </a:prstGeom>
              <a:solidFill>
                <a:srgbClr val="2660ED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 dirty="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pic>
            <p:nvPicPr>
              <p:cNvPr id="75" name="图形 74"/>
              <p:cNvPicPr>
                <a:picLocks noChangeAspect="1"/>
              </p:cNvPicPr>
              <p:nvPr/>
            </p:nvPicPr>
            <p:blipFill>
              <a:blip r:embed="rId6" cstate="screen"/>
              <a:stretch>
                <a:fillRect/>
              </a:stretch>
            </p:blipFill>
            <p:spPr>
              <a:xfrm>
                <a:off x="5898000" y="2568993"/>
                <a:ext cx="396000" cy="396000"/>
              </a:xfrm>
              <a:prstGeom prst="rect">
                <a:avLst/>
              </a:prstGeom>
            </p:spPr>
          </p:pic>
        </p:grpSp>
        <p:grpSp>
          <p:nvGrpSpPr>
            <p:cNvPr id="84" name="组合 83"/>
            <p:cNvGrpSpPr/>
            <p:nvPr/>
          </p:nvGrpSpPr>
          <p:grpSpPr>
            <a:xfrm>
              <a:off x="7187109" y="2370993"/>
              <a:ext cx="1944000" cy="2539781"/>
              <a:chOff x="7206879" y="2370993"/>
              <a:chExt cx="1944000" cy="2539781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206879" y="2936581"/>
                <a:ext cx="1944000" cy="1974193"/>
              </a:xfrm>
              <a:prstGeom prst="roundRect">
                <a:avLst>
                  <a:gd name="adj" fmla="val 2151"/>
                </a:avLst>
              </a:prstGeom>
              <a:solidFill>
                <a:srgbClr val="003EB5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72000" rIns="180000" bIns="72000" rtlCol="0" anchor="ctr"/>
              <a:lstStyle/>
              <a:p>
                <a:pPr>
                  <a:lnSpc>
                    <a:spcPts val="1980"/>
                  </a:lnSpc>
                </a:pPr>
                <a:r>
                  <a:rPr lang="en-GB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30 million people die of liver cancer and gastric cancer !!!!</a:t>
                </a:r>
              </a:p>
            </p:txBody>
          </p:sp>
          <p:sp>
            <p:nvSpPr>
              <p:cNvPr id="59" name="Oval 10"/>
              <p:cNvSpPr>
                <a:spLocks noChangeAspect="1" noChangeArrowheads="1"/>
              </p:cNvSpPr>
              <p:nvPr/>
            </p:nvSpPr>
            <p:spPr bwMode="auto">
              <a:xfrm>
                <a:off x="7782013" y="2370993"/>
                <a:ext cx="793733" cy="792000"/>
              </a:xfrm>
              <a:prstGeom prst="ellipse">
                <a:avLst/>
              </a:prstGeom>
              <a:solidFill>
                <a:srgbClr val="2660ED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 dirty="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pic>
            <p:nvPicPr>
              <p:cNvPr id="77" name="图形 76"/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>
                <a:off x="7926879" y="2514993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87" name="组合 86"/>
            <p:cNvGrpSpPr/>
            <p:nvPr/>
          </p:nvGrpSpPr>
          <p:grpSpPr>
            <a:xfrm>
              <a:off x="1037385" y="2370993"/>
              <a:ext cx="1944000" cy="2539781"/>
              <a:chOff x="958242" y="2370993"/>
              <a:chExt cx="1944000" cy="2539781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958242" y="2936581"/>
                <a:ext cx="1944000" cy="1974193"/>
              </a:xfrm>
              <a:prstGeom prst="roundRect">
                <a:avLst>
                  <a:gd name="adj" fmla="val 2151"/>
                </a:avLst>
              </a:prstGeom>
              <a:solidFill>
                <a:srgbClr val="003EB5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72000" rIns="180000" bIns="72000" rtlCol="0" anchor="ctr"/>
              <a:lstStyle/>
              <a:p>
                <a:pPr>
                  <a:lnSpc>
                    <a:spcPts val="198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50 million people die !</a:t>
                </a:r>
              </a:p>
            </p:txBody>
          </p:sp>
          <p:sp>
            <p:nvSpPr>
              <p:cNvPr id="25" name="Oval 10"/>
              <p:cNvSpPr>
                <a:spLocks noChangeAspect="1" noChangeArrowheads="1"/>
              </p:cNvSpPr>
              <p:nvPr/>
            </p:nvSpPr>
            <p:spPr bwMode="auto">
              <a:xfrm>
                <a:off x="1533376" y="2370993"/>
                <a:ext cx="793733" cy="792000"/>
              </a:xfrm>
              <a:prstGeom prst="ellipse">
                <a:avLst/>
              </a:prstGeom>
              <a:solidFill>
                <a:srgbClr val="2660ED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 dirty="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pic>
            <p:nvPicPr>
              <p:cNvPr id="79" name="图形 78"/>
              <p:cNvPicPr>
                <a:picLocks noChangeAspect="1"/>
              </p:cNvPicPr>
              <p:nvPr/>
            </p:nvPicPr>
            <p:blipFill>
              <a:blip r:embed="rId8" cstate="screen"/>
              <a:stretch>
                <a:fillRect/>
              </a:stretch>
            </p:blipFill>
            <p:spPr>
              <a:xfrm>
                <a:off x="1669242" y="2505993"/>
                <a:ext cx="522000" cy="522000"/>
              </a:xfrm>
              <a:prstGeom prst="rect">
                <a:avLst/>
              </a:prstGeom>
            </p:spPr>
          </p:pic>
        </p:grpSp>
        <p:grpSp>
          <p:nvGrpSpPr>
            <p:cNvPr id="86" name="组合 85"/>
            <p:cNvGrpSpPr/>
            <p:nvPr/>
          </p:nvGrpSpPr>
          <p:grpSpPr>
            <a:xfrm>
              <a:off x="3087293" y="2370993"/>
              <a:ext cx="1944000" cy="2539781"/>
              <a:chOff x="3041121" y="2370993"/>
              <a:chExt cx="1944000" cy="2539781"/>
            </a:xfrm>
          </p:grpSpPr>
          <p:sp>
            <p:nvSpPr>
              <p:cNvPr id="54" name="圆角矩形 53"/>
              <p:cNvSpPr/>
              <p:nvPr/>
            </p:nvSpPr>
            <p:spPr>
              <a:xfrm>
                <a:off x="3041121" y="2936581"/>
                <a:ext cx="1944000" cy="1974193"/>
              </a:xfrm>
              <a:prstGeom prst="roundRect">
                <a:avLst>
                  <a:gd name="adj" fmla="val 2151"/>
                </a:avLst>
              </a:prstGeom>
              <a:solidFill>
                <a:srgbClr val="003EB5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72000" rIns="180000" bIns="72000" rtlCol="0" anchor="ctr"/>
              <a:lstStyle/>
              <a:p>
                <a:pPr>
                  <a:lnSpc>
                    <a:spcPts val="1980"/>
                  </a:lnSpc>
                </a:pPr>
                <a:r>
                  <a:rPr lang="en-GB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90 million people suffer from hepatitis !!</a:t>
                </a:r>
              </a:p>
            </p:txBody>
          </p:sp>
          <p:sp>
            <p:nvSpPr>
              <p:cNvPr id="55" name="Oval 10"/>
              <p:cNvSpPr>
                <a:spLocks noChangeAspect="1" noChangeArrowheads="1"/>
              </p:cNvSpPr>
              <p:nvPr/>
            </p:nvSpPr>
            <p:spPr bwMode="auto">
              <a:xfrm>
                <a:off x="3616255" y="2370993"/>
                <a:ext cx="793733" cy="792000"/>
              </a:xfrm>
              <a:prstGeom prst="ellipse">
                <a:avLst/>
              </a:prstGeom>
              <a:solidFill>
                <a:srgbClr val="2660ED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 dirty="0">
                  <a:latin typeface="Noto Sans S Chinese Light" panose="020B0300000000000000" pitchFamily="34" charset="-122"/>
                  <a:ea typeface="Noto Sans S Chinese Light" panose="020B0300000000000000" pitchFamily="34" charset="-122"/>
                </a:endParaRPr>
              </a:p>
            </p:txBody>
          </p:sp>
          <p:pic>
            <p:nvPicPr>
              <p:cNvPr id="81" name="图形 80"/>
              <p:cNvPicPr>
                <a:picLocks noChangeAspect="1"/>
              </p:cNvPicPr>
              <p:nvPr/>
            </p:nvPicPr>
            <p:blipFill>
              <a:blip r:embed="rId9" cstate="screen"/>
              <a:stretch>
                <a:fillRect/>
              </a:stretch>
            </p:blipFill>
            <p:spPr>
              <a:xfrm>
                <a:off x="3743121" y="2496993"/>
                <a:ext cx="540000" cy="5400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5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174" y="-4760"/>
            <a:ext cx="12214183" cy="6858000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-12678" y="-9000"/>
            <a:ext cx="12217357" cy="6876000"/>
          </a:xfrm>
          <a:prstGeom prst="rect">
            <a:avLst/>
          </a:prstGeom>
          <a:solidFill>
            <a:srgbClr val="081027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15" name="Freeform: Shape 14"/>
          <p:cNvSpPr/>
          <p:nvPr/>
        </p:nvSpPr>
        <p:spPr>
          <a:xfrm rot="13012214" flipH="1">
            <a:off x="10197467" y="4016280"/>
            <a:ext cx="3684654" cy="2265498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rgbClr val="2D70E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2000" y="1179169"/>
            <a:ext cx="10548000" cy="17068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here has been a tall garbage mountain behind the village. People</a:t>
            </a:r>
            <a:r>
              <a:rPr lang="en-US" alt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 potable water has been polluted due to highly toxic rotten items and filthy water infiltrating into the ground.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Consequently,  a lot of human beings have died of cancer  in this only-400-people village during past ten years, which was named“cancer village”by multiple media companies.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822000" y="3400137"/>
            <a:ext cx="10548000" cy="82296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2420"/>
              </a:lnSpc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ym typeface="+mn-ea"/>
              </a:rPr>
              <a:t>It has been proved </a:t>
            </a:r>
            <a:r>
              <a:rPr dirty="0">
                <a:sym typeface="+mn-ea"/>
              </a:rPr>
              <a:t>that the </a:t>
            </a:r>
            <a:r>
              <a:rPr lang="en-US" dirty="0">
                <a:sym typeface="+mn-ea"/>
              </a:rPr>
              <a:t>quantity </a:t>
            </a:r>
            <a:r>
              <a:rPr dirty="0">
                <a:sym typeface="+mn-ea"/>
              </a:rPr>
              <a:t>of TP, NH</a:t>
            </a:r>
            <a:r>
              <a:rPr baseline="-25000" dirty="0">
                <a:sym typeface="+mn-ea"/>
              </a:rPr>
              <a:t>3</a:t>
            </a:r>
            <a:r>
              <a:rPr dirty="0">
                <a:sym typeface="+mn-ea"/>
              </a:rPr>
              <a:t>-N, </a:t>
            </a:r>
            <a:r>
              <a:rPr dirty="0" err="1">
                <a:sym typeface="+mn-ea"/>
              </a:rPr>
              <a:t>CODcr</a:t>
            </a:r>
            <a:r>
              <a:rPr dirty="0">
                <a:sym typeface="+mn-ea"/>
              </a:rPr>
              <a:t> and SS in the water of the village were</a:t>
            </a:r>
            <a:r>
              <a:rPr lang="en-US" dirty="0">
                <a:sym typeface="+mn-ea"/>
              </a:rPr>
              <a:t> exceeded severely</a:t>
            </a:r>
            <a:r>
              <a:rPr dirty="0">
                <a:sym typeface="+mn-ea"/>
              </a:rPr>
              <a:t>. </a:t>
            </a:r>
            <a:r>
              <a:rPr lang="en-US" dirty="0">
                <a:sym typeface="+mn-ea"/>
              </a:rPr>
              <a:t>Has </a:t>
            </a:r>
            <a:r>
              <a:rPr dirty="0">
                <a:sym typeface="+mn-ea"/>
              </a:rPr>
              <a:t>the following characteristics</a:t>
            </a:r>
            <a:r>
              <a:rPr lang="zh-CN" altLang="en-US" dirty="0">
                <a:sym typeface="+mn-ea"/>
              </a:rPr>
              <a:t>：</a:t>
            </a:r>
          </a:p>
        </p:txBody>
      </p:sp>
      <p:grpSp>
        <p:nvGrpSpPr>
          <p:cNvPr id="153" name="组合 152"/>
          <p:cNvGrpSpPr/>
          <p:nvPr/>
        </p:nvGrpSpPr>
        <p:grpSpPr>
          <a:xfrm>
            <a:off x="474387" y="569118"/>
            <a:ext cx="4458970" cy="460375"/>
            <a:chOff x="474387" y="626026"/>
            <a:chExt cx="4458970" cy="460375"/>
          </a:xfrm>
        </p:grpSpPr>
        <p:sp>
          <p:nvSpPr>
            <p:cNvPr id="154" name="文本框 153"/>
            <p:cNvSpPr txBox="1"/>
            <p:nvPr/>
          </p:nvSpPr>
          <p:spPr>
            <a:xfrm>
              <a:off x="823002" y="626026"/>
              <a:ext cx="411035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story of a village</a:t>
              </a:r>
            </a:p>
          </p:txBody>
        </p:sp>
        <p:pic>
          <p:nvPicPr>
            <p:cNvPr id="155" name="图形 15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28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7695" y="4352627"/>
            <a:ext cx="10516610" cy="1883129"/>
            <a:chOff x="743577" y="4185093"/>
            <a:chExt cx="10516610" cy="1883129"/>
          </a:xfrm>
        </p:grpSpPr>
        <p:sp>
          <p:nvSpPr>
            <p:cNvPr id="34" name="圆角矩形 33"/>
            <p:cNvSpPr/>
            <p:nvPr/>
          </p:nvSpPr>
          <p:spPr>
            <a:xfrm>
              <a:off x="2148059" y="4236875"/>
              <a:ext cx="7776166" cy="256436"/>
            </a:xfrm>
            <a:prstGeom prst="roundRect">
              <a:avLst>
                <a:gd name="adj" fmla="val 6667"/>
              </a:avLst>
            </a:prstGeom>
            <a:solidFill>
              <a:srgbClr val="2660E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圆角矩形 136"/>
            <p:cNvSpPr/>
            <p:nvPr/>
          </p:nvSpPr>
          <p:spPr>
            <a:xfrm>
              <a:off x="743577" y="4541269"/>
              <a:ext cx="2124000" cy="1526953"/>
            </a:xfrm>
            <a:prstGeom prst="roundRect">
              <a:avLst>
                <a:gd name="adj" fmla="val 1851"/>
              </a:avLst>
            </a:prstGeom>
            <a:solidFill>
              <a:srgbClr val="003EB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08000" rtlCol="0" anchor="ctr"/>
            <a:lstStyle/>
            <a:p>
              <a:pPr algn="l">
                <a:lnSpc>
                  <a:spcPts val="1980"/>
                </a:lnSpc>
              </a:pP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Multiple pollution sources [agricultural waste, chemical pollutants, domestic waste]</a:t>
              </a:r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2976729" y="4541269"/>
              <a:ext cx="1944000" cy="1526953"/>
            </a:xfrm>
            <a:prstGeom prst="roundRect">
              <a:avLst>
                <a:gd name="adj" fmla="val 1851"/>
              </a:avLst>
            </a:prstGeom>
            <a:solidFill>
              <a:srgbClr val="003EB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08000" rIns="144000" bIns="108000" numCol="1" spcCol="0" rtlCol="0" fromWordArt="0" anchor="ctr" anchorCtr="0" forceAA="0" compatLnSpc="1">
              <a:noAutofit/>
            </a:bodyPr>
            <a:lstStyle/>
            <a:p>
              <a:pPr>
                <a:lnSpc>
                  <a:spcPts val="1980"/>
                </a:lnSpc>
              </a:pP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 treatment rate is low,</a:t>
              </a:r>
            </a:p>
            <a:p>
              <a:pPr>
                <a:lnSpc>
                  <a:spcPts val="1980"/>
                </a:lnSpc>
              </a:pP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Lack of water treatment facilities</a:t>
              </a:r>
              <a:r>
                <a: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;</a:t>
              </a: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9136187" y="4541269"/>
              <a:ext cx="2124000" cy="1526953"/>
            </a:xfrm>
            <a:prstGeom prst="roundRect">
              <a:avLst>
                <a:gd name="adj" fmla="val 1851"/>
              </a:avLst>
            </a:prstGeom>
            <a:solidFill>
              <a:srgbClr val="003EB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72000" rIns="144000" bIns="72000" numCol="1" spcCol="0" rtlCol="0" fromWordArt="0" anchor="ctr" anchorCtr="0" forceAA="0" compatLnSpc="1">
              <a:noAutofit/>
            </a:bodyPr>
            <a:lstStyle/>
            <a:p>
              <a:pPr>
                <a:lnSpc>
                  <a:spcPts val="1980"/>
                </a:lnSpc>
              </a:pP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 cost of  centralized discharge network is high;</a:t>
              </a:r>
            </a:p>
            <a:p>
              <a:pPr>
                <a:lnSpc>
                  <a:spcPts val="1980"/>
                </a:lnSpc>
              </a:pP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 large amount of funds is needed;</a:t>
              </a:r>
            </a:p>
          </p:txBody>
        </p:sp>
        <p:sp>
          <p:nvSpPr>
            <p:cNvPr id="29" name="Freeform 2"/>
            <p:cNvSpPr/>
            <p:nvPr/>
          </p:nvSpPr>
          <p:spPr>
            <a:xfrm>
              <a:off x="1113898" y="4185093"/>
              <a:ext cx="1383358" cy="360000"/>
            </a:xfrm>
            <a:custGeom>
              <a:avLst/>
              <a:gdLst/>
              <a:ahLst/>
              <a:cxnLst/>
              <a:rect l="l" t="t" r="r" b="b"/>
              <a:pathLst>
                <a:path w="1958723" h="523137">
                  <a:moveTo>
                    <a:pt x="1958723" y="523137"/>
                  </a:moveTo>
                  <a:lnTo>
                    <a:pt x="1576589" y="0"/>
                  </a:lnTo>
                  <a:lnTo>
                    <a:pt x="0" y="0"/>
                  </a:lnTo>
                  <a:lnTo>
                    <a:pt x="382133" y="523137"/>
                  </a:lnTo>
                  <a:lnTo>
                    <a:pt x="1958723" y="523137"/>
                  </a:lnTo>
                  <a:lnTo>
                    <a:pt x="1958723" y="523137"/>
                  </a:lnTo>
                  <a:close/>
                </a:path>
              </a:pathLst>
            </a:custGeom>
            <a:solidFill>
              <a:srgbClr val="2660ED"/>
            </a:solidFill>
          </p:spPr>
          <p:txBody>
            <a:bodyPr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5029881" y="4541269"/>
              <a:ext cx="1944000" cy="1526953"/>
            </a:xfrm>
            <a:prstGeom prst="roundRect">
              <a:avLst>
                <a:gd name="adj" fmla="val 1851"/>
              </a:avLst>
            </a:prstGeom>
            <a:solidFill>
              <a:srgbClr val="003EB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08000" rIns="144000" bIns="108000" numCol="1" spcCol="0" rtlCol="0" fromWordArt="0" anchor="ctr" anchorCtr="0" forceAA="0" compatLnSpc="1">
              <a:noAutofit/>
            </a:bodyPr>
            <a:lstStyle/>
            <a:p>
              <a:pPr>
                <a:lnSpc>
                  <a:spcPts val="1980"/>
                </a:lnSpc>
              </a:pPr>
              <a:r>
                <a:rPr kumimoji="1" lang="en-GB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Sewage is growing rapidly,</a:t>
              </a:r>
            </a:p>
            <a:p>
              <a:pPr>
                <a:lnSpc>
                  <a:spcPts val="1980"/>
                </a:lnSpc>
              </a:pPr>
              <a:r>
                <a:rPr kumimoji="1" lang="en-GB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 output is increasing;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7083033" y="4541269"/>
              <a:ext cx="1944000" cy="1526953"/>
            </a:xfrm>
            <a:prstGeom prst="roundRect">
              <a:avLst>
                <a:gd name="adj" fmla="val 1851"/>
              </a:avLst>
            </a:prstGeom>
            <a:solidFill>
              <a:srgbClr val="003EB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08000" rIns="144000" bIns="108000" numCol="1" spcCol="0" rtlCol="0" fromWordArt="0" anchor="ctr" anchorCtr="0" forceAA="0" compatLnSpc="1">
              <a:noAutofit/>
            </a:bodyPr>
            <a:lstStyle/>
            <a:p>
              <a:pPr>
                <a:lnSpc>
                  <a:spcPts val="1980"/>
                </a:lnSpc>
              </a:pPr>
              <a:r>
                <a:rPr kumimoji="1" lang="en-GB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 emission is wide and scattered,</a:t>
              </a:r>
            </a:p>
            <a:p>
              <a:pPr>
                <a:lnSpc>
                  <a:spcPts val="1980"/>
                </a:lnSpc>
              </a:pPr>
              <a:r>
                <a:rPr kumimoji="1" lang="en-GB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It is difficult to collect sewage;</a:t>
              </a:r>
            </a:p>
          </p:txBody>
        </p:sp>
        <p:sp>
          <p:nvSpPr>
            <p:cNvPr id="37" name="Freeform 2"/>
            <p:cNvSpPr/>
            <p:nvPr/>
          </p:nvSpPr>
          <p:spPr>
            <a:xfrm>
              <a:off x="3257050" y="4185093"/>
              <a:ext cx="1383358" cy="360000"/>
            </a:xfrm>
            <a:custGeom>
              <a:avLst/>
              <a:gdLst/>
              <a:ahLst/>
              <a:cxnLst/>
              <a:rect l="l" t="t" r="r" b="b"/>
              <a:pathLst>
                <a:path w="1958723" h="523137">
                  <a:moveTo>
                    <a:pt x="1958723" y="523137"/>
                  </a:moveTo>
                  <a:lnTo>
                    <a:pt x="1576589" y="0"/>
                  </a:lnTo>
                  <a:lnTo>
                    <a:pt x="0" y="0"/>
                  </a:lnTo>
                  <a:lnTo>
                    <a:pt x="382133" y="523137"/>
                  </a:lnTo>
                  <a:lnTo>
                    <a:pt x="1958723" y="523137"/>
                  </a:lnTo>
                  <a:lnTo>
                    <a:pt x="1958723" y="523137"/>
                  </a:lnTo>
                  <a:close/>
                </a:path>
              </a:pathLst>
            </a:custGeom>
            <a:solidFill>
              <a:srgbClr val="2660ED"/>
            </a:solidFill>
          </p:spPr>
          <p:txBody>
            <a:bodyPr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"/>
            <p:cNvSpPr/>
            <p:nvPr/>
          </p:nvSpPr>
          <p:spPr>
            <a:xfrm>
              <a:off x="5310202" y="4185093"/>
              <a:ext cx="1383358" cy="360000"/>
            </a:xfrm>
            <a:custGeom>
              <a:avLst/>
              <a:gdLst/>
              <a:ahLst/>
              <a:cxnLst/>
              <a:rect l="l" t="t" r="r" b="b"/>
              <a:pathLst>
                <a:path w="1958723" h="523137">
                  <a:moveTo>
                    <a:pt x="1958723" y="523137"/>
                  </a:moveTo>
                  <a:lnTo>
                    <a:pt x="1576589" y="0"/>
                  </a:lnTo>
                  <a:lnTo>
                    <a:pt x="0" y="0"/>
                  </a:lnTo>
                  <a:lnTo>
                    <a:pt x="382133" y="523137"/>
                  </a:lnTo>
                  <a:lnTo>
                    <a:pt x="1958723" y="523137"/>
                  </a:lnTo>
                  <a:lnTo>
                    <a:pt x="1958723" y="523137"/>
                  </a:lnTo>
                  <a:close/>
                </a:path>
              </a:pathLst>
            </a:custGeom>
            <a:solidFill>
              <a:srgbClr val="2660ED"/>
            </a:solidFill>
          </p:spPr>
          <p:txBody>
            <a:bodyPr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"/>
            <p:cNvSpPr/>
            <p:nvPr/>
          </p:nvSpPr>
          <p:spPr>
            <a:xfrm>
              <a:off x="7363354" y="4185093"/>
              <a:ext cx="1383358" cy="360000"/>
            </a:xfrm>
            <a:custGeom>
              <a:avLst/>
              <a:gdLst/>
              <a:ahLst/>
              <a:cxnLst/>
              <a:rect l="l" t="t" r="r" b="b"/>
              <a:pathLst>
                <a:path w="1958723" h="523137">
                  <a:moveTo>
                    <a:pt x="1958723" y="523137"/>
                  </a:moveTo>
                  <a:lnTo>
                    <a:pt x="1576589" y="0"/>
                  </a:lnTo>
                  <a:lnTo>
                    <a:pt x="0" y="0"/>
                  </a:lnTo>
                  <a:lnTo>
                    <a:pt x="382133" y="523137"/>
                  </a:lnTo>
                  <a:lnTo>
                    <a:pt x="1958723" y="523137"/>
                  </a:lnTo>
                  <a:lnTo>
                    <a:pt x="1958723" y="523137"/>
                  </a:lnTo>
                  <a:close/>
                </a:path>
              </a:pathLst>
            </a:custGeom>
            <a:solidFill>
              <a:srgbClr val="2660ED"/>
            </a:solidFill>
          </p:spPr>
          <p:txBody>
            <a:bodyPr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"/>
            <p:cNvSpPr/>
            <p:nvPr/>
          </p:nvSpPr>
          <p:spPr>
            <a:xfrm>
              <a:off x="9506508" y="4185093"/>
              <a:ext cx="1383358" cy="360000"/>
            </a:xfrm>
            <a:custGeom>
              <a:avLst/>
              <a:gdLst/>
              <a:ahLst/>
              <a:cxnLst/>
              <a:rect l="l" t="t" r="r" b="b"/>
              <a:pathLst>
                <a:path w="1958723" h="523137">
                  <a:moveTo>
                    <a:pt x="1958723" y="523137"/>
                  </a:moveTo>
                  <a:lnTo>
                    <a:pt x="1576589" y="0"/>
                  </a:lnTo>
                  <a:lnTo>
                    <a:pt x="0" y="0"/>
                  </a:lnTo>
                  <a:lnTo>
                    <a:pt x="382133" y="523137"/>
                  </a:lnTo>
                  <a:lnTo>
                    <a:pt x="1958723" y="523137"/>
                  </a:lnTo>
                  <a:lnTo>
                    <a:pt x="1958723" y="523137"/>
                  </a:lnTo>
                  <a:close/>
                </a:path>
              </a:pathLst>
            </a:custGeom>
            <a:solidFill>
              <a:srgbClr val="2660ED"/>
            </a:solidFill>
          </p:spPr>
          <p:txBody>
            <a:bodyPr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12617" y="-4761"/>
            <a:ext cx="12217234" cy="6862761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-9821" y="-4762"/>
            <a:ext cx="12214182" cy="6862761"/>
          </a:xfrm>
          <a:prstGeom prst="rect">
            <a:avLst/>
          </a:prstGeom>
          <a:solidFill>
            <a:srgbClr val="081027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44" name="Freeform 5"/>
          <p:cNvSpPr/>
          <p:nvPr/>
        </p:nvSpPr>
        <p:spPr bwMode="auto">
          <a:xfrm>
            <a:off x="1110282" y="3172574"/>
            <a:ext cx="4614756" cy="3419246"/>
          </a:xfrm>
          <a:custGeom>
            <a:avLst/>
            <a:gdLst>
              <a:gd name="T0" fmla="*/ 665 w 1891"/>
              <a:gd name="T1" fmla="*/ 145 h 1390"/>
              <a:gd name="T2" fmla="*/ 186 w 1891"/>
              <a:gd name="T3" fmla="*/ 639 h 1390"/>
              <a:gd name="T4" fmla="*/ 388 w 1891"/>
              <a:gd name="T5" fmla="*/ 1357 h 1390"/>
              <a:gd name="T6" fmla="*/ 1298 w 1891"/>
              <a:gd name="T7" fmla="*/ 1133 h 1390"/>
              <a:gd name="T8" fmla="*/ 1660 w 1891"/>
              <a:gd name="T9" fmla="*/ 540 h 1390"/>
              <a:gd name="T10" fmla="*/ 665 w 1891"/>
              <a:gd name="T11" fmla="*/ 145 h 1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1" h="1390">
                <a:moveTo>
                  <a:pt x="665" y="145"/>
                </a:moveTo>
                <a:cubicBezTo>
                  <a:pt x="474" y="0"/>
                  <a:pt x="274" y="257"/>
                  <a:pt x="186" y="639"/>
                </a:cubicBezTo>
                <a:cubicBezTo>
                  <a:pt x="186" y="639"/>
                  <a:pt x="0" y="1390"/>
                  <a:pt x="388" y="1357"/>
                </a:cubicBezTo>
                <a:cubicBezTo>
                  <a:pt x="777" y="1324"/>
                  <a:pt x="1015" y="1120"/>
                  <a:pt x="1298" y="1133"/>
                </a:cubicBezTo>
                <a:cubicBezTo>
                  <a:pt x="1581" y="1146"/>
                  <a:pt x="1891" y="929"/>
                  <a:pt x="1660" y="540"/>
                </a:cubicBezTo>
                <a:cubicBezTo>
                  <a:pt x="1430" y="151"/>
                  <a:pt x="856" y="290"/>
                  <a:pt x="665" y="145"/>
                </a:cubicBezTo>
                <a:close/>
              </a:path>
            </a:pathLst>
          </a:custGeom>
          <a:solidFill>
            <a:srgbClr val="2D70E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7611358" y="3958541"/>
            <a:ext cx="3303992" cy="200338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74387" y="569118"/>
            <a:ext cx="3463466" cy="460375"/>
            <a:chOff x="474387" y="626026"/>
            <a:chExt cx="3463466" cy="460375"/>
          </a:xfrm>
        </p:grpSpPr>
        <p:sp>
          <p:nvSpPr>
            <p:cNvPr id="13" name="文本框 12"/>
            <p:cNvSpPr txBox="1"/>
            <p:nvPr/>
          </p:nvSpPr>
          <p:spPr>
            <a:xfrm>
              <a:off x="823275" y="626026"/>
              <a:ext cx="311457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15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3002" y="569118"/>
            <a:ext cx="4110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story of a village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2040467" y="1455561"/>
            <a:ext cx="7810691" cy="5106704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518890" y="1409059"/>
            <a:ext cx="3847449" cy="18954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Fundraising 2: </a:t>
            </a:r>
            <a:r>
              <a:rPr 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pply for a loan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Through PPP 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BOT mode, water control enterprises should apply for green loans from banks and other financial institutions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to treat sewage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</p:txBody>
      </p:sp>
      <p:sp>
        <p:nvSpPr>
          <p:cNvPr id="32" name="矩形 31"/>
          <p:cNvSpPr/>
          <p:nvPr/>
        </p:nvSpPr>
        <p:spPr>
          <a:xfrm>
            <a:off x="714971" y="1409059"/>
            <a:ext cx="3933825" cy="18954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Fundraising 1: </a:t>
            </a:r>
            <a:r>
              <a:rPr 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nitiate donations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local government is determined to improve the local water quality 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hrough contacting charity foundation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38" y="-4761"/>
            <a:ext cx="12191525" cy="6862761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0" y="12527"/>
            <a:ext cx="12214182" cy="6862761"/>
          </a:xfrm>
          <a:prstGeom prst="rect">
            <a:avLst/>
          </a:prstGeom>
          <a:solidFill>
            <a:srgbClr val="0810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19" name="Freeform 5"/>
          <p:cNvSpPr/>
          <p:nvPr/>
        </p:nvSpPr>
        <p:spPr bwMode="auto">
          <a:xfrm>
            <a:off x="6910087" y="3027102"/>
            <a:ext cx="4803055" cy="3558763"/>
          </a:xfrm>
          <a:custGeom>
            <a:avLst/>
            <a:gdLst>
              <a:gd name="T0" fmla="*/ 665 w 1891"/>
              <a:gd name="T1" fmla="*/ 145 h 1390"/>
              <a:gd name="T2" fmla="*/ 186 w 1891"/>
              <a:gd name="T3" fmla="*/ 639 h 1390"/>
              <a:gd name="T4" fmla="*/ 388 w 1891"/>
              <a:gd name="T5" fmla="*/ 1357 h 1390"/>
              <a:gd name="T6" fmla="*/ 1298 w 1891"/>
              <a:gd name="T7" fmla="*/ 1133 h 1390"/>
              <a:gd name="T8" fmla="*/ 1660 w 1891"/>
              <a:gd name="T9" fmla="*/ 540 h 1390"/>
              <a:gd name="T10" fmla="*/ 665 w 1891"/>
              <a:gd name="T11" fmla="*/ 145 h 1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1" h="1390">
                <a:moveTo>
                  <a:pt x="665" y="145"/>
                </a:moveTo>
                <a:cubicBezTo>
                  <a:pt x="474" y="0"/>
                  <a:pt x="274" y="257"/>
                  <a:pt x="186" y="639"/>
                </a:cubicBezTo>
                <a:cubicBezTo>
                  <a:pt x="186" y="639"/>
                  <a:pt x="0" y="1390"/>
                  <a:pt x="388" y="1357"/>
                </a:cubicBezTo>
                <a:cubicBezTo>
                  <a:pt x="777" y="1324"/>
                  <a:pt x="1015" y="1120"/>
                  <a:pt x="1298" y="1133"/>
                </a:cubicBezTo>
                <a:cubicBezTo>
                  <a:pt x="1581" y="1146"/>
                  <a:pt x="1891" y="929"/>
                  <a:pt x="1660" y="540"/>
                </a:cubicBezTo>
                <a:cubicBezTo>
                  <a:pt x="1430" y="151"/>
                  <a:pt x="856" y="290"/>
                  <a:pt x="665" y="145"/>
                </a:cubicBezTo>
                <a:close/>
              </a:path>
            </a:pathLst>
          </a:custGeom>
          <a:solidFill>
            <a:srgbClr val="2D70E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9400" y="1186920"/>
            <a:ext cx="10573200" cy="19583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2620"/>
              </a:lnSpc>
              <a:spcAft>
                <a:spcPts val="1600"/>
              </a:spcAft>
            </a:pPr>
            <a:r>
              <a:rPr 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local government and water control enterprises connect the platform where the total funds of the project are recorded for earmarked.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2620"/>
              </a:lnSpc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water control enterprise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appl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 for e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ach fund through the platform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which 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transaction is also 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issued simultaneously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The smart contract will automatically check 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if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the fund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correspond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the requirements. If not, a 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warning 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will be generated and the credit data will be recorded.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9400" y="4394566"/>
            <a:ext cx="5884545" cy="10580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262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After s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everal years, the water quality of the area has reached the national water standard , and the health of residents has been effectively improved.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7343568" y="3585747"/>
            <a:ext cx="3689399" cy="271690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74387" y="569118"/>
            <a:ext cx="5556023" cy="461665"/>
            <a:chOff x="474387" y="626026"/>
            <a:chExt cx="5556023" cy="461665"/>
          </a:xfrm>
        </p:grpSpPr>
        <p:sp>
          <p:nvSpPr>
            <p:cNvPr id="12" name="文本框 11"/>
            <p:cNvSpPr txBox="1"/>
            <p:nvPr/>
          </p:nvSpPr>
          <p:spPr>
            <a:xfrm>
              <a:off x="823002" y="626026"/>
              <a:ext cx="52074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 story of a village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15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14" y="1"/>
            <a:ext cx="12190372" cy="6857999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-23791" y="1"/>
            <a:ext cx="12214182" cy="6862761"/>
          </a:xfrm>
          <a:prstGeom prst="rect">
            <a:avLst/>
          </a:prstGeom>
          <a:solidFill>
            <a:srgbClr val="0810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A9FF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10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2885" y="2111940"/>
            <a:ext cx="3723005" cy="28346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 introduction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  <a:buClrTx/>
              <a:buFont typeface="Wingdings" panose="05000000000000000000" charset="0"/>
              <a:buNone/>
            </a:pP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Enterprise users log in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</a:p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 water quality improvement project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found</a:t>
            </a:r>
          </a:p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Application for additional funds</a:t>
            </a:r>
          </a:p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You can query the application record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and status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451675" y="1346917"/>
            <a:ext cx="7058152" cy="5054600"/>
            <a:chOff x="4727448" y="1257300"/>
            <a:chExt cx="7058152" cy="5054600"/>
          </a:xfrm>
        </p:grpSpPr>
        <p:sp>
          <p:nvSpPr>
            <p:cNvPr id="19" name="Freeform 5"/>
            <p:cNvSpPr/>
            <p:nvPr/>
          </p:nvSpPr>
          <p:spPr bwMode="auto">
            <a:xfrm>
              <a:off x="5335246" y="1988595"/>
              <a:ext cx="5610200" cy="4156807"/>
            </a:xfrm>
            <a:custGeom>
              <a:avLst/>
              <a:gdLst>
                <a:gd name="T0" fmla="*/ 665 w 1891"/>
                <a:gd name="T1" fmla="*/ 145 h 1390"/>
                <a:gd name="T2" fmla="*/ 186 w 1891"/>
                <a:gd name="T3" fmla="*/ 639 h 1390"/>
                <a:gd name="T4" fmla="*/ 388 w 1891"/>
                <a:gd name="T5" fmla="*/ 1357 h 1390"/>
                <a:gd name="T6" fmla="*/ 1298 w 1891"/>
                <a:gd name="T7" fmla="*/ 1133 h 1390"/>
                <a:gd name="T8" fmla="*/ 1660 w 1891"/>
                <a:gd name="T9" fmla="*/ 540 h 1390"/>
                <a:gd name="T10" fmla="*/ 665 w 1891"/>
                <a:gd name="T11" fmla="*/ 145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1" h="1390">
                  <a:moveTo>
                    <a:pt x="665" y="145"/>
                  </a:moveTo>
                  <a:cubicBezTo>
                    <a:pt x="474" y="0"/>
                    <a:pt x="274" y="257"/>
                    <a:pt x="186" y="639"/>
                  </a:cubicBezTo>
                  <a:cubicBezTo>
                    <a:pt x="186" y="639"/>
                    <a:pt x="0" y="1390"/>
                    <a:pt x="388" y="1357"/>
                  </a:cubicBezTo>
                  <a:cubicBezTo>
                    <a:pt x="777" y="1324"/>
                    <a:pt x="1015" y="1120"/>
                    <a:pt x="1298" y="1133"/>
                  </a:cubicBezTo>
                  <a:cubicBezTo>
                    <a:pt x="1581" y="1146"/>
                    <a:pt x="1891" y="929"/>
                    <a:pt x="1660" y="540"/>
                  </a:cubicBezTo>
                  <a:cubicBezTo>
                    <a:pt x="1430" y="151"/>
                    <a:pt x="856" y="290"/>
                    <a:pt x="665" y="145"/>
                  </a:cubicBezTo>
                  <a:close/>
                </a:path>
              </a:pathLst>
            </a:custGeom>
            <a:solidFill>
              <a:srgbClr val="2D70E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0A9FF"/>
                </a:solidFill>
                <a:cs typeface="+mn-ea"/>
                <a:sym typeface="+mn-lt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27448" y="1257300"/>
              <a:ext cx="7058152" cy="5054600"/>
            </a:xfrm>
            <a:prstGeom prst="roundRect">
              <a:avLst>
                <a:gd name="adj" fmla="val 1208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04388" y="1432549"/>
              <a:ext cx="6704271" cy="4704102"/>
              <a:chOff x="4930455" y="1421061"/>
              <a:chExt cx="6704271" cy="4704102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4930455" y="1424330"/>
                <a:ext cx="2147859" cy="4700832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7207914" y="1424330"/>
                <a:ext cx="2147859" cy="4700832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6" cstate="screen"/>
              <a:stretch>
                <a:fillRect/>
              </a:stretch>
            </p:blipFill>
            <p:spPr>
              <a:xfrm>
                <a:off x="9485373" y="1421061"/>
                <a:ext cx="2149353" cy="4704102"/>
              </a:xfrm>
              <a:prstGeom prst="rect">
                <a:avLst/>
              </a:prstGeom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474387" y="569118"/>
            <a:ext cx="7678420" cy="461665"/>
            <a:chOff x="474387" y="626026"/>
            <a:chExt cx="7678420" cy="461665"/>
          </a:xfrm>
        </p:grpSpPr>
        <p:sp>
          <p:nvSpPr>
            <p:cNvPr id="6" name="文本框 5"/>
            <p:cNvSpPr txBox="1"/>
            <p:nvPr/>
          </p:nvSpPr>
          <p:spPr>
            <a:xfrm>
              <a:off x="823002" y="626026"/>
              <a:ext cx="7329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API of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Potable</a:t>
              </a: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W</a:t>
              </a:r>
              <a:r>
                <a:rPr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ater </a:t>
              </a: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Supervision</a:t>
              </a:r>
              <a:r>
                <a:rPr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</a:t>
              </a:r>
              <a:r>
                <a:rPr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latform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图形 13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14" y="1"/>
            <a:ext cx="12190372" cy="6857999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339" y="160"/>
            <a:ext cx="12214182" cy="6862761"/>
          </a:xfrm>
          <a:prstGeom prst="rect">
            <a:avLst/>
          </a:prstGeom>
          <a:solidFill>
            <a:srgbClr val="0810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19" name="Freeform 5"/>
          <p:cNvSpPr/>
          <p:nvPr/>
        </p:nvSpPr>
        <p:spPr bwMode="auto">
          <a:xfrm>
            <a:off x="242584" y="1199125"/>
            <a:ext cx="7027792" cy="5207154"/>
          </a:xfrm>
          <a:custGeom>
            <a:avLst/>
            <a:gdLst>
              <a:gd name="T0" fmla="*/ 665 w 1891"/>
              <a:gd name="T1" fmla="*/ 145 h 1390"/>
              <a:gd name="T2" fmla="*/ 186 w 1891"/>
              <a:gd name="T3" fmla="*/ 639 h 1390"/>
              <a:gd name="T4" fmla="*/ 388 w 1891"/>
              <a:gd name="T5" fmla="*/ 1357 h 1390"/>
              <a:gd name="T6" fmla="*/ 1298 w 1891"/>
              <a:gd name="T7" fmla="*/ 1133 h 1390"/>
              <a:gd name="T8" fmla="*/ 1660 w 1891"/>
              <a:gd name="T9" fmla="*/ 540 h 1390"/>
              <a:gd name="T10" fmla="*/ 665 w 1891"/>
              <a:gd name="T11" fmla="*/ 145 h 1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1" h="1390">
                <a:moveTo>
                  <a:pt x="665" y="145"/>
                </a:moveTo>
                <a:cubicBezTo>
                  <a:pt x="474" y="0"/>
                  <a:pt x="274" y="257"/>
                  <a:pt x="186" y="639"/>
                </a:cubicBezTo>
                <a:cubicBezTo>
                  <a:pt x="186" y="639"/>
                  <a:pt x="0" y="1390"/>
                  <a:pt x="388" y="1357"/>
                </a:cubicBezTo>
                <a:cubicBezTo>
                  <a:pt x="777" y="1324"/>
                  <a:pt x="1015" y="1120"/>
                  <a:pt x="1298" y="1133"/>
                </a:cubicBezTo>
                <a:cubicBezTo>
                  <a:pt x="1581" y="1146"/>
                  <a:pt x="1891" y="929"/>
                  <a:pt x="1660" y="540"/>
                </a:cubicBezTo>
                <a:cubicBezTo>
                  <a:pt x="1430" y="151"/>
                  <a:pt x="856" y="290"/>
                  <a:pt x="665" y="145"/>
                </a:cubicBezTo>
                <a:close/>
              </a:path>
            </a:pathLst>
          </a:custGeom>
          <a:solidFill>
            <a:srgbClr val="2D70E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4387" y="569118"/>
            <a:ext cx="3463466" cy="460375"/>
            <a:chOff x="474387" y="626026"/>
            <a:chExt cx="3463466" cy="460375"/>
          </a:xfrm>
        </p:grpSpPr>
        <p:sp>
          <p:nvSpPr>
            <p:cNvPr id="12" name="文本框 11"/>
            <p:cNvSpPr txBox="1"/>
            <p:nvPr/>
          </p:nvSpPr>
          <p:spPr>
            <a:xfrm>
              <a:off x="823275" y="626026"/>
              <a:ext cx="311457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10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4334256" y="1861111"/>
            <a:ext cx="8536767" cy="499177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32790" y="1355090"/>
            <a:ext cx="6003675" cy="143256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platform checks the use of funds:</a:t>
            </a:r>
          </a:p>
          <a:p>
            <a:pPr marL="285750" indent="-285750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If the application is approved, it will be written into the blockchain, and the user will query the application and it has passed;</a:t>
            </a:r>
          </a:p>
          <a:p>
            <a:pPr marL="285750" indent="-285750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If not, the reason for failure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will be shown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4345" y="578735"/>
            <a:ext cx="8030046" cy="460375"/>
            <a:chOff x="474387" y="635801"/>
            <a:chExt cx="6374625" cy="460375"/>
          </a:xfrm>
        </p:grpSpPr>
        <p:sp>
          <p:nvSpPr>
            <p:cNvPr id="3" name="文本框 2"/>
            <p:cNvSpPr txBox="1"/>
            <p:nvPr/>
          </p:nvSpPr>
          <p:spPr>
            <a:xfrm>
              <a:off x="742217" y="635801"/>
              <a:ext cx="61067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API of Potable Water Supervision Platform</a:t>
              </a:r>
              <a:endParaRPr lang="en-GB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形 13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90" y="2880995"/>
            <a:ext cx="6193155" cy="344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14" y="1"/>
            <a:ext cx="12190372" cy="6857999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-11091" y="-2380"/>
            <a:ext cx="12214182" cy="6862761"/>
          </a:xfrm>
          <a:prstGeom prst="rect">
            <a:avLst/>
          </a:prstGeom>
          <a:solidFill>
            <a:srgbClr val="0810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19" name="Freeform 5"/>
          <p:cNvSpPr/>
          <p:nvPr/>
        </p:nvSpPr>
        <p:spPr bwMode="auto">
          <a:xfrm>
            <a:off x="242584" y="1199125"/>
            <a:ext cx="7027792" cy="5207154"/>
          </a:xfrm>
          <a:custGeom>
            <a:avLst/>
            <a:gdLst>
              <a:gd name="T0" fmla="*/ 665 w 1891"/>
              <a:gd name="T1" fmla="*/ 145 h 1390"/>
              <a:gd name="T2" fmla="*/ 186 w 1891"/>
              <a:gd name="T3" fmla="*/ 639 h 1390"/>
              <a:gd name="T4" fmla="*/ 388 w 1891"/>
              <a:gd name="T5" fmla="*/ 1357 h 1390"/>
              <a:gd name="T6" fmla="*/ 1298 w 1891"/>
              <a:gd name="T7" fmla="*/ 1133 h 1390"/>
              <a:gd name="T8" fmla="*/ 1660 w 1891"/>
              <a:gd name="T9" fmla="*/ 540 h 1390"/>
              <a:gd name="T10" fmla="*/ 665 w 1891"/>
              <a:gd name="T11" fmla="*/ 145 h 1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1" h="1390">
                <a:moveTo>
                  <a:pt x="665" y="145"/>
                </a:moveTo>
                <a:cubicBezTo>
                  <a:pt x="474" y="0"/>
                  <a:pt x="274" y="257"/>
                  <a:pt x="186" y="639"/>
                </a:cubicBezTo>
                <a:cubicBezTo>
                  <a:pt x="186" y="639"/>
                  <a:pt x="0" y="1390"/>
                  <a:pt x="388" y="1357"/>
                </a:cubicBezTo>
                <a:cubicBezTo>
                  <a:pt x="777" y="1324"/>
                  <a:pt x="1015" y="1120"/>
                  <a:pt x="1298" y="1133"/>
                </a:cubicBezTo>
                <a:cubicBezTo>
                  <a:pt x="1581" y="1146"/>
                  <a:pt x="1891" y="929"/>
                  <a:pt x="1660" y="540"/>
                </a:cubicBezTo>
                <a:cubicBezTo>
                  <a:pt x="1430" y="151"/>
                  <a:pt x="856" y="290"/>
                  <a:pt x="665" y="145"/>
                </a:cubicBezTo>
                <a:close/>
              </a:path>
            </a:pathLst>
          </a:custGeom>
          <a:solidFill>
            <a:srgbClr val="2D70E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69100" y="2950210"/>
            <a:ext cx="4558343" cy="133794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Bank / NGO administrator: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Query the application record</a:t>
            </a: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and status of the enterprise.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74387" y="569118"/>
            <a:ext cx="7678420" cy="461665"/>
            <a:chOff x="474387" y="626026"/>
            <a:chExt cx="7678420" cy="461665"/>
          </a:xfrm>
        </p:grpSpPr>
        <p:sp>
          <p:nvSpPr>
            <p:cNvPr id="12" name="文本框 11"/>
            <p:cNvSpPr txBox="1"/>
            <p:nvPr/>
          </p:nvSpPr>
          <p:spPr>
            <a:xfrm>
              <a:off x="823002" y="626026"/>
              <a:ext cx="7329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API of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Potable </a:t>
              </a: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</a:t>
              </a:r>
              <a:r>
                <a:rPr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ater </a:t>
              </a: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Supervision</a:t>
              </a:r>
              <a:r>
                <a:rPr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</a:t>
              </a:r>
              <a:r>
                <a:rPr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latform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10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-1591736" y="1544460"/>
            <a:ext cx="9090797" cy="531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9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718"/>
            <a:ext cx="12214420" cy="6854282"/>
          </a:xfrm>
          <a:prstGeom prst="rect">
            <a:avLst/>
          </a:prstGeom>
        </p:spPr>
      </p:pic>
      <p:sp>
        <p:nvSpPr>
          <p:cNvPr id="21" name="Rectangle 4"/>
          <p:cNvSpPr/>
          <p:nvPr/>
        </p:nvSpPr>
        <p:spPr>
          <a:xfrm>
            <a:off x="0" y="-5577"/>
            <a:ext cx="12225511" cy="6859859"/>
          </a:xfrm>
          <a:prstGeom prst="rect">
            <a:avLst/>
          </a:prstGeom>
          <a:solidFill>
            <a:srgbClr val="0810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4387" y="569118"/>
            <a:ext cx="4403090" cy="460375"/>
            <a:chOff x="474387" y="626026"/>
            <a:chExt cx="4403090" cy="460375"/>
          </a:xfrm>
        </p:grpSpPr>
        <p:sp>
          <p:nvSpPr>
            <p:cNvPr id="12" name="文本框 11"/>
            <p:cNvSpPr txBox="1"/>
            <p:nvPr/>
          </p:nvSpPr>
          <p:spPr>
            <a:xfrm>
              <a:off x="823002" y="626026"/>
              <a:ext cx="40544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Solution framework</a:t>
              </a: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74387" y="713919"/>
              <a:ext cx="258379" cy="258379"/>
            </a:xfrm>
            <a:prstGeom prst="rect">
              <a:avLst/>
            </a:prstGeom>
          </p:spPr>
        </p:pic>
      </p:grpSp>
      <p:sp>
        <p:nvSpPr>
          <p:cNvPr id="96" name="Freeform: Shape 14"/>
          <p:cNvSpPr/>
          <p:nvPr/>
        </p:nvSpPr>
        <p:spPr>
          <a:xfrm rot="14307422" flipH="1">
            <a:off x="8403090" y="3182145"/>
            <a:ext cx="5086780" cy="328028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rgbClr val="2D70E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A9FF"/>
              </a:solidFill>
              <a:cs typeface="+mn-ea"/>
              <a:sym typeface="+mn-lt"/>
            </a:endParaRPr>
          </a:p>
        </p:txBody>
      </p:sp>
      <p:sp>
        <p:nvSpPr>
          <p:cNvPr id="39" name="Slide Number Placeholder 1"/>
          <p:cNvSpPr txBox="1"/>
          <p:nvPr/>
        </p:nvSpPr>
        <p:spPr>
          <a:xfrm>
            <a:off x="11132456" y="6406279"/>
            <a:ext cx="754743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9395FB3-9C97-154F-86B2-7E381B951268}" type="slidenum">
              <a:rPr lang="en-US" sz="12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fld>
            <a:endParaRPr 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7124" y="1193280"/>
            <a:ext cx="10077753" cy="2961855"/>
            <a:chOff x="651510" y="1414079"/>
            <a:chExt cx="10077753" cy="2961855"/>
          </a:xfrm>
        </p:grpSpPr>
        <p:sp>
          <p:nvSpPr>
            <p:cNvPr id="10" name="文本框 9"/>
            <p:cNvSpPr txBox="1"/>
            <p:nvPr/>
          </p:nvSpPr>
          <p:spPr bwMode="auto">
            <a:xfrm>
              <a:off x="651510" y="2631180"/>
              <a:ext cx="1136015" cy="521970"/>
            </a:xfrm>
            <a:prstGeom prst="rect">
              <a:avLst/>
            </a:prstGeom>
            <a:solidFill>
              <a:srgbClr val="2660E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Mobile app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844649" y="1597677"/>
              <a:ext cx="2252806" cy="2473907"/>
              <a:chOff x="3556174" y="1726883"/>
              <a:chExt cx="2252806" cy="2473907"/>
            </a:xfrm>
          </p:grpSpPr>
          <p:grpSp>
            <p:nvGrpSpPr>
              <p:cNvPr id="9229" name="组合 24"/>
              <p:cNvGrpSpPr/>
              <p:nvPr/>
            </p:nvGrpSpPr>
            <p:grpSpPr>
              <a:xfrm>
                <a:off x="3556174" y="2260454"/>
                <a:ext cx="2230100" cy="1940336"/>
                <a:chOff x="4277990" y="1892645"/>
                <a:chExt cx="2227079" cy="1716926"/>
              </a:xfrm>
            </p:grpSpPr>
            <p:grpSp>
              <p:nvGrpSpPr>
                <p:cNvPr id="9230" name="组合 6"/>
                <p:cNvGrpSpPr/>
                <p:nvPr/>
              </p:nvGrpSpPr>
              <p:grpSpPr>
                <a:xfrm>
                  <a:off x="4277990" y="1892645"/>
                  <a:ext cx="2227079" cy="1716926"/>
                  <a:chOff x="3251721" y="1748225"/>
                  <a:chExt cx="2227079" cy="1716926"/>
                </a:xfrm>
              </p:grpSpPr>
              <p:sp>
                <p:nvSpPr>
                  <p:cNvPr id="33" name="云形 32"/>
                  <p:cNvSpPr/>
                  <p:nvPr/>
                </p:nvSpPr>
                <p:spPr>
                  <a:xfrm>
                    <a:off x="3251721" y="1748225"/>
                    <a:ext cx="2227079" cy="1716926"/>
                  </a:xfrm>
                  <a:prstGeom prst="cloud">
                    <a:avLst/>
                  </a:prstGeom>
                  <a:solidFill>
                    <a:srgbClr val="2660ED"/>
                  </a:solidFill>
                  <a:ln>
                    <a:solidFill>
                      <a:srgbClr val="3295FF"/>
                    </a:solidFill>
                  </a:ln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18"/>
                      <a:ea typeface="等线" panose="02010600030101010101" charset="-122"/>
                      <a:cs typeface="Arial" panose="020B0604020202020204" pitchFamily="18"/>
                    </a:endParaRPr>
                  </a:p>
                </p:txBody>
              </p:sp>
              <p:sp>
                <p:nvSpPr>
                  <p:cNvPr id="9232" name="文本框 33"/>
                  <p:cNvSpPr txBox="1"/>
                  <p:nvPr/>
                </p:nvSpPr>
                <p:spPr>
                  <a:xfrm>
                    <a:off x="3523117" y="2115754"/>
                    <a:ext cx="1666203" cy="27139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t" anchorCtr="0">
                    <a:spAutoFit/>
                  </a:bodyPr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IBM CLOUD</a:t>
                    </a:r>
                  </a:p>
                </p:txBody>
              </p:sp>
            </p:grpSp>
            <p:sp>
              <p:nvSpPr>
                <p:cNvPr id="30" name="文本框 29"/>
                <p:cNvSpPr txBox="1"/>
                <p:nvPr/>
              </p:nvSpPr>
              <p:spPr>
                <a:xfrm>
                  <a:off x="4662963" y="2610510"/>
                  <a:ext cx="1439048" cy="461871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User access platform</a:t>
                  </a:r>
                </a:p>
              </p:txBody>
            </p:sp>
          </p:grpSp>
          <p:sp>
            <p:nvSpPr>
              <p:cNvPr id="9237" name="圆角矩形 24"/>
              <p:cNvSpPr/>
              <p:nvPr/>
            </p:nvSpPr>
            <p:spPr>
              <a:xfrm>
                <a:off x="3618230" y="1726883"/>
                <a:ext cx="2190750" cy="360362"/>
              </a:xfrm>
              <a:prstGeom prst="roundRect">
                <a:avLst>
                  <a:gd name="adj" fmla="val 6832"/>
                </a:avLst>
              </a:prstGeom>
              <a:solidFill>
                <a:srgbClr val="2660ED"/>
              </a:solidFill>
              <a:ln w="9525">
                <a:noFill/>
              </a:ln>
            </p:spPr>
            <p:txBody>
              <a:bodyPr lIns="0" tIns="0" rIns="0" bIns="0" anchor="ctr" anchorCtr="0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IBM 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Container</a:t>
                </a:r>
              </a:p>
            </p:txBody>
          </p:sp>
        </p:grpSp>
        <p:cxnSp>
          <p:nvCxnSpPr>
            <p:cNvPr id="34" name="直接箭头连接符 31"/>
            <p:cNvCxnSpPr/>
            <p:nvPr/>
          </p:nvCxnSpPr>
          <p:spPr bwMode="auto">
            <a:xfrm flipV="1">
              <a:off x="1922387" y="2891848"/>
              <a:ext cx="787400" cy="635"/>
            </a:xfrm>
            <a:prstGeom prst="straightConnector1">
              <a:avLst/>
            </a:prstGeom>
            <a:ln w="44450">
              <a:solidFill>
                <a:srgbClr val="2D7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1"/>
            <p:cNvCxnSpPr/>
            <p:nvPr/>
          </p:nvCxnSpPr>
          <p:spPr bwMode="auto">
            <a:xfrm flipV="1">
              <a:off x="5177619" y="2886450"/>
              <a:ext cx="1057910" cy="11430"/>
            </a:xfrm>
            <a:prstGeom prst="straightConnector1">
              <a:avLst/>
            </a:prstGeom>
            <a:ln w="44450">
              <a:solidFill>
                <a:srgbClr val="2D7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6390625" y="1414079"/>
              <a:ext cx="4338638" cy="2961855"/>
              <a:chOff x="6604317" y="1414079"/>
              <a:chExt cx="4338638" cy="2961855"/>
            </a:xfrm>
          </p:grpSpPr>
          <p:sp>
            <p:nvSpPr>
              <p:cNvPr id="9243" name="矩形 9"/>
              <p:cNvSpPr/>
              <p:nvPr/>
            </p:nvSpPr>
            <p:spPr>
              <a:xfrm>
                <a:off x="6610350" y="1597677"/>
                <a:ext cx="4332605" cy="2778257"/>
              </a:xfrm>
              <a:prstGeom prst="rect">
                <a:avLst/>
              </a:prstGeom>
              <a:noFill/>
              <a:ln w="12700" cap="flat" cmpd="sng">
                <a:solidFill>
                  <a:srgbClr val="2660E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ctr" anchorCtr="0"/>
              <a:lstStyle/>
              <a:p>
                <a:pPr algn="ctr"/>
                <a:endParaRPr lang="zh-CN" altLang="en-US" sz="1400" dirty="0">
                  <a:latin typeface="Arial" panose="020B0604020202020204" pitchFamily="34" charset="0"/>
                  <a:ea typeface="等线" panose="02010600030101010101" charset="-122"/>
                </a:endParaRPr>
              </a:p>
            </p:txBody>
          </p:sp>
          <p:sp>
            <p:nvSpPr>
              <p:cNvPr id="9251" name="圆角矩形 27"/>
              <p:cNvSpPr/>
              <p:nvPr/>
            </p:nvSpPr>
            <p:spPr>
              <a:xfrm>
                <a:off x="6604317" y="1414079"/>
                <a:ext cx="2166938" cy="344329"/>
              </a:xfrm>
              <a:prstGeom prst="roundRect">
                <a:avLst>
                  <a:gd name="adj" fmla="val 2257"/>
                </a:avLst>
              </a:prstGeom>
              <a:solidFill>
                <a:srgbClr val="2660ED"/>
              </a:solidFill>
              <a:ln w="9525">
                <a:noFill/>
              </a:ln>
            </p:spPr>
            <p:txBody>
              <a:bodyPr lIns="0" tIns="0" rIns="0" bIns="0" anchor="ctr" anchorCtr="0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IBM 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Blockchain</a:t>
                </a: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6717665" y="1871332"/>
                <a:ext cx="4117975" cy="2388899"/>
                <a:chOff x="6670675" y="1871332"/>
                <a:chExt cx="4117975" cy="2388899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8855075" y="1871332"/>
                  <a:ext cx="1933575" cy="2388899"/>
                </a:xfrm>
                <a:prstGeom prst="roundRect">
                  <a:avLst>
                    <a:gd name="adj" fmla="val 1659"/>
                  </a:avLst>
                </a:prstGeom>
                <a:solidFill>
                  <a:srgbClr val="2660ED">
                    <a:alpha val="5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44000" rtlCol="0" anchor="t"/>
                <a:lstStyle/>
                <a:p>
                  <a:pPr algn="ctr"/>
                  <a:endPara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>
                  <a:off x="6670675" y="1871332"/>
                  <a:ext cx="2094230" cy="2388899"/>
                </a:xfrm>
                <a:prstGeom prst="roundRect">
                  <a:avLst>
                    <a:gd name="adj" fmla="val 1659"/>
                  </a:avLst>
                </a:prstGeom>
                <a:solidFill>
                  <a:srgbClr val="2660ED">
                    <a:alpha val="5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44000" rtlCol="0" anchor="t"/>
                <a:lstStyle/>
                <a:p>
                  <a:pPr lvl="1" algn="l"/>
                  <a:r>
                    <a:rPr lang="zh-CN" altLang="en-US" sz="16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 bwMode="auto">
                <a:xfrm>
                  <a:off x="6773545" y="3606566"/>
                  <a:ext cx="1890713" cy="532765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40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Automatic </a:t>
                  </a:r>
                  <a:r>
                    <a:rPr lang="en-US" altLang="zh-CN" sz="140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alert contract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1A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 bwMode="auto">
                <a:xfrm>
                  <a:off x="6773545" y="2441509"/>
                  <a:ext cx="1890713" cy="521970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Fund usage check contract</a:t>
                  </a: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 bwMode="auto">
                <a:xfrm>
                  <a:off x="6773545" y="3024038"/>
                  <a:ext cx="1890713" cy="532765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Automatic 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t</a:t>
                  </a: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ransfer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contract</a:t>
                  </a:r>
                </a:p>
              </p:txBody>
            </p:sp>
            <p:sp>
              <p:nvSpPr>
                <p:cNvPr id="26" name="文本框 14"/>
                <p:cNvSpPr txBox="1"/>
                <p:nvPr/>
              </p:nvSpPr>
              <p:spPr bwMode="auto">
                <a:xfrm>
                  <a:off x="8992870" y="3016962"/>
                  <a:ext cx="1612900" cy="521970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fund use history ledger</a:t>
                  </a:r>
                </a:p>
              </p:txBody>
            </p:sp>
            <p:sp>
              <p:nvSpPr>
                <p:cNvPr id="27" name="文本框 14"/>
                <p:cNvSpPr txBox="1"/>
                <p:nvPr/>
              </p:nvSpPr>
              <p:spPr bwMode="auto">
                <a:xfrm>
                  <a:off x="8992870" y="2427357"/>
                  <a:ext cx="1612900" cy="521970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Account fund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ledger</a:t>
                  </a:r>
                </a:p>
              </p:txBody>
            </p:sp>
            <p:sp>
              <p:nvSpPr>
                <p:cNvPr id="28" name="文本框 16"/>
                <p:cNvSpPr txBox="1"/>
                <p:nvPr/>
              </p:nvSpPr>
              <p:spPr bwMode="auto">
                <a:xfrm>
                  <a:off x="8992870" y="3606566"/>
                  <a:ext cx="1612900" cy="521970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31AA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Alert history ledger</a:t>
                  </a:r>
                </a:p>
              </p:txBody>
            </p:sp>
            <p:sp>
              <p:nvSpPr>
                <p:cNvPr id="2" name="文本框 1"/>
                <p:cNvSpPr txBox="1"/>
                <p:nvPr/>
              </p:nvSpPr>
              <p:spPr>
                <a:xfrm>
                  <a:off x="6959918" y="2003904"/>
                  <a:ext cx="1515745" cy="3067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14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Smart contract</a:t>
                  </a:r>
                </a:p>
              </p:txBody>
            </p:sp>
            <p:sp>
              <p:nvSpPr>
                <p:cNvPr id="3" name="文本框 2"/>
                <p:cNvSpPr txBox="1"/>
                <p:nvPr/>
              </p:nvSpPr>
              <p:spPr>
                <a:xfrm>
                  <a:off x="8913177" y="2011524"/>
                  <a:ext cx="1817370" cy="3067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14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Distributed ledger</a:t>
                  </a:r>
                </a:p>
              </p:txBody>
            </p:sp>
          </p:grpSp>
        </p:grpSp>
      </p:grpSp>
      <p:sp>
        <p:nvSpPr>
          <p:cNvPr id="97" name="文本框 50"/>
          <p:cNvSpPr txBox="1"/>
          <p:nvPr/>
        </p:nvSpPr>
        <p:spPr>
          <a:xfrm>
            <a:off x="624000" y="4364058"/>
            <a:ext cx="10944000" cy="2087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lnSpc>
                <a:spcPts val="2420"/>
              </a:lnSpc>
              <a:spcBef>
                <a:spcPts val="600"/>
              </a:spcBef>
            </a:pPr>
            <a:r>
              <a:rPr 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 on IBM block chain, the whole platform realizes the alliance chain composed of financial institutions, enterprises, government and public welfare organizations;</a:t>
            </a:r>
          </a:p>
          <a:p>
            <a:pPr lvl="0">
              <a:lnSpc>
                <a:spcPts val="242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 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mart contract ensure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the timelines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of fund supervision, and monitor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the illegal use and intelligent alarm;</a:t>
            </a:r>
          </a:p>
          <a:p>
            <a:pPr lvl="0">
              <a:lnSpc>
                <a:spcPts val="242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nformation asymmetry and trust problems across agents are solved 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hrough distributed ledger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to ensure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consistenc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 of data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Maxpoint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FFAB03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z2nvc4cr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1030</Words>
  <Application>Microsoft Office PowerPoint</Application>
  <PresentationFormat>宽屏</PresentationFormat>
  <Paragraphs>149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Noto Sans S Chinese Light</vt:lpstr>
      <vt:lpstr>等线</vt:lpstr>
      <vt:lpstr>微软雅黑</vt:lpstr>
      <vt:lpstr>字魂59号-创粗黑</vt:lpstr>
      <vt:lpstr>Aharoni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橙色简约欧美商务市场营销策划ppt模版</dc:title>
  <dc:creator>Dracarys</dc:creator>
  <cp:lastModifiedBy>何 Cookie</cp:lastModifiedBy>
  <cp:revision>411</cp:revision>
  <cp:lastPrinted>2021-06-26T03:47:00Z</cp:lastPrinted>
  <dcterms:created xsi:type="dcterms:W3CDTF">2018-05-18T06:55:00Z</dcterms:created>
  <dcterms:modified xsi:type="dcterms:W3CDTF">2021-07-30T03:27:06Z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2052-10.8.0.6058</vt:lpwstr>
  </property>
  <property fmtid="{D5CDD505-2E9C-101B-9397-08002B2CF9AE}" pid="3" name="ICV">
    <vt:lpwstr>28E3286FD3214508A929243C3C6FC6FD</vt:lpwstr>
  </property>
</Properties>
</file>